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76" r:id="rId6"/>
    <p:sldId id="273" r:id="rId7"/>
    <p:sldId id="274" r:id="rId8"/>
    <p:sldId id="277" r:id="rId9"/>
    <p:sldId id="262" r:id="rId10"/>
    <p:sldId id="272" r:id="rId11"/>
    <p:sldId id="258" r:id="rId12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A2F0B6"/>
    <a:srgbClr val="D5FAFB"/>
    <a:srgbClr val="686868"/>
    <a:srgbClr val="006BBC"/>
    <a:srgbClr val="23BEF5"/>
    <a:srgbClr val="85A7D1"/>
    <a:srgbClr val="638F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>
        <p:scale>
          <a:sx n="91" d="100"/>
          <a:sy n="91" d="100"/>
        </p:scale>
        <p:origin x="-221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1.0193418250638721E-2"/>
                  <c:y val="-0.2751314815698560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8580364113578201E-2"/>
                  <c:y val="-0.2757773692374165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4112727570986352E-2"/>
                  <c:y val="-0.2783379426685057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1701454813887713E-2"/>
                  <c:y val="-0.2757773692374165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5.7870546170367243E-2"/>
                  <c:y val="-0.2783379426685057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0.10127326593414612"/>
                  <c:y val="-0.2783379426685057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4.82254551419727E-3"/>
                  <c:y val="-0.2494775203064507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7.2338182712959054E-2"/>
                  <c:y val="-0.2751312290727217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0.2314821846814698"/>
                  <c:y val="-0.2751312290727217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6.0281818927465793E-2"/>
                  <c:y val="-0.2886042236205513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0.6848014630160143"/>
                  <c:y val="-0.2757773692374165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6.0281818927465883E-2"/>
                  <c:y val="-0.2886042236205513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Філія в Миколаївській області</c:v>
                </c:pt>
                <c:pt idx="1">
                  <c:v>Центральний РВ</c:v>
                </c:pt>
                <c:pt idx="2">
                  <c:v>Інгульський РВ</c:v>
                </c:pt>
                <c:pt idx="3">
                  <c:v>Корабельний РВ</c:v>
                </c:pt>
                <c:pt idx="4">
                  <c:v>Заводський РВ</c:v>
                </c:pt>
                <c:pt idx="5">
                  <c:v>Сектор ювенальної пробації м. Миколаїв</c:v>
                </c:pt>
                <c:pt idx="6">
                  <c:v>Миколаївський РВ</c:v>
                </c:pt>
                <c:pt idx="7">
                  <c:v>Вітовський РВ</c:v>
                </c:pt>
                <c:pt idx="8">
                  <c:v>Вознесенський МРВ</c:v>
                </c:pt>
                <c:pt idx="9">
                  <c:v>Веселинівський РС</c:v>
                </c:pt>
                <c:pt idx="10">
                  <c:v>Березанський РС</c:v>
                </c:pt>
                <c:pt idx="11">
                  <c:v>Очаківський МРС</c:v>
                </c:pt>
                <c:pt idx="12">
                  <c:v>Новоодеський РС</c:v>
                </c:pt>
                <c:pt idx="13">
                  <c:v>Братський РС</c:v>
                </c:pt>
                <c:pt idx="14">
                  <c:v>Єланецький РС</c:v>
                </c:pt>
                <c:pt idx="15">
                  <c:v>Первомайський МРВ</c:v>
                </c:pt>
                <c:pt idx="16">
                  <c:v>Арбузинський МРВ</c:v>
                </c:pt>
                <c:pt idx="17">
                  <c:v>Новобузький РС</c:v>
                </c:pt>
                <c:pt idx="18">
                  <c:v>Баштанський РС</c:v>
                </c:pt>
                <c:pt idx="19">
                  <c:v>Казанківський РС</c:v>
                </c:pt>
                <c:pt idx="20">
                  <c:v>Березнегуватський РС</c:v>
                </c:pt>
                <c:pt idx="21">
                  <c:v>Снігурівський РС</c:v>
                </c:pt>
                <c:pt idx="22">
                  <c:v>Кривоозерський РС</c:v>
                </c:pt>
                <c:pt idx="23">
                  <c:v>Врадіївський РС</c:v>
                </c:pt>
                <c:pt idx="24">
                  <c:v>Доманівський РС</c:v>
                </c:pt>
              </c:strCache>
            </c:strRef>
          </c:cat>
          <c:val>
            <c:numRef>
              <c:f>Лист1!$B$2:$B$26</c:f>
              <c:numCache>
                <c:formatCode>0%</c:formatCode>
                <c:ptCount val="2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0.83000000000000063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Лист1!$A$2:$A$26</c:f>
              <c:strCache>
                <c:ptCount val="25"/>
                <c:pt idx="0">
                  <c:v>Філія в Миколаївській області</c:v>
                </c:pt>
                <c:pt idx="1">
                  <c:v>Центральний РВ</c:v>
                </c:pt>
                <c:pt idx="2">
                  <c:v>Інгульський РВ</c:v>
                </c:pt>
                <c:pt idx="3">
                  <c:v>Корабельний РВ</c:v>
                </c:pt>
                <c:pt idx="4">
                  <c:v>Заводський РВ</c:v>
                </c:pt>
                <c:pt idx="5">
                  <c:v>Сектор ювенальної пробації м. Миколаїв</c:v>
                </c:pt>
                <c:pt idx="6">
                  <c:v>Миколаївський РВ</c:v>
                </c:pt>
                <c:pt idx="7">
                  <c:v>Вітовський РВ</c:v>
                </c:pt>
                <c:pt idx="8">
                  <c:v>Вознесенський МРВ</c:v>
                </c:pt>
                <c:pt idx="9">
                  <c:v>Веселинівський РС</c:v>
                </c:pt>
                <c:pt idx="10">
                  <c:v>Березанський РС</c:v>
                </c:pt>
                <c:pt idx="11">
                  <c:v>Очаківський МРС</c:v>
                </c:pt>
                <c:pt idx="12">
                  <c:v>Новоодеський РС</c:v>
                </c:pt>
                <c:pt idx="13">
                  <c:v>Братський РС</c:v>
                </c:pt>
                <c:pt idx="14">
                  <c:v>Єланецький РС</c:v>
                </c:pt>
                <c:pt idx="15">
                  <c:v>Первомайський МРВ</c:v>
                </c:pt>
                <c:pt idx="16">
                  <c:v>Арбузинський МРВ</c:v>
                </c:pt>
                <c:pt idx="17">
                  <c:v>Новобузький РС</c:v>
                </c:pt>
                <c:pt idx="18">
                  <c:v>Баштанський РС</c:v>
                </c:pt>
                <c:pt idx="19">
                  <c:v>Казанківський РС</c:v>
                </c:pt>
                <c:pt idx="20">
                  <c:v>Березнегуватський РС</c:v>
                </c:pt>
                <c:pt idx="21">
                  <c:v>Снігурівський РС</c:v>
                </c:pt>
                <c:pt idx="22">
                  <c:v>Кривоозерський РС</c:v>
                </c:pt>
                <c:pt idx="23">
                  <c:v>Врадіївський РС</c:v>
                </c:pt>
                <c:pt idx="24">
                  <c:v>Доманівський РС</c:v>
                </c:pt>
              </c:strCache>
            </c:strRef>
          </c:cat>
          <c:val>
            <c:numRef>
              <c:f>Лист1!$C$2:$C$26</c:f>
              <c:numCache>
                <c:formatCode>General</c:formatCode>
                <c:ptCount val="2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Лист1!$A$2:$A$26</c:f>
              <c:strCache>
                <c:ptCount val="25"/>
                <c:pt idx="0">
                  <c:v>Філія в Миколаївській області</c:v>
                </c:pt>
                <c:pt idx="1">
                  <c:v>Центральний РВ</c:v>
                </c:pt>
                <c:pt idx="2">
                  <c:v>Інгульський РВ</c:v>
                </c:pt>
                <c:pt idx="3">
                  <c:v>Корабельний РВ</c:v>
                </c:pt>
                <c:pt idx="4">
                  <c:v>Заводський РВ</c:v>
                </c:pt>
                <c:pt idx="5">
                  <c:v>Сектор ювенальної пробації м. Миколаїв</c:v>
                </c:pt>
                <c:pt idx="6">
                  <c:v>Миколаївський РВ</c:v>
                </c:pt>
                <c:pt idx="7">
                  <c:v>Вітовський РВ</c:v>
                </c:pt>
                <c:pt idx="8">
                  <c:v>Вознесенський МРВ</c:v>
                </c:pt>
                <c:pt idx="9">
                  <c:v>Веселинівський РС</c:v>
                </c:pt>
                <c:pt idx="10">
                  <c:v>Березанський РС</c:v>
                </c:pt>
                <c:pt idx="11">
                  <c:v>Очаківський МРС</c:v>
                </c:pt>
                <c:pt idx="12">
                  <c:v>Новоодеський РС</c:v>
                </c:pt>
                <c:pt idx="13">
                  <c:v>Братський РС</c:v>
                </c:pt>
                <c:pt idx="14">
                  <c:v>Єланецький РС</c:v>
                </c:pt>
                <c:pt idx="15">
                  <c:v>Первомайський МРВ</c:v>
                </c:pt>
                <c:pt idx="16">
                  <c:v>Арбузинський МРВ</c:v>
                </c:pt>
                <c:pt idx="17">
                  <c:v>Новобузький РС</c:v>
                </c:pt>
                <c:pt idx="18">
                  <c:v>Баштанський РС</c:v>
                </c:pt>
                <c:pt idx="19">
                  <c:v>Казанківський РС</c:v>
                </c:pt>
                <c:pt idx="20">
                  <c:v>Березнегуватський РС</c:v>
                </c:pt>
                <c:pt idx="21">
                  <c:v>Снігурівський РС</c:v>
                </c:pt>
                <c:pt idx="22">
                  <c:v>Кривоозерський РС</c:v>
                </c:pt>
                <c:pt idx="23">
                  <c:v>Врадіївський РС</c:v>
                </c:pt>
                <c:pt idx="24">
                  <c:v>Доманівський РС</c:v>
                </c:pt>
              </c:strCache>
            </c:strRef>
          </c:cat>
          <c:val>
            <c:numRef>
              <c:f>Лист1!$D$2:$D$26</c:f>
              <c:numCache>
                <c:formatCode>General</c:formatCode>
                <c:ptCount val="25"/>
              </c:numCache>
            </c:numRef>
          </c:val>
        </c:ser>
        <c:dLbls/>
        <c:gapWidth val="232"/>
        <c:gapDepth val="413"/>
        <c:shape val="box"/>
        <c:axId val="152985984"/>
        <c:axId val="152987520"/>
        <c:axId val="0"/>
      </c:bar3DChart>
      <c:catAx>
        <c:axId val="152985984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 sz="9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987520"/>
        <c:crosses val="autoZero"/>
        <c:auto val="1"/>
        <c:lblAlgn val="ctr"/>
        <c:lblOffset val="100"/>
      </c:catAx>
      <c:valAx>
        <c:axId val="152987520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tickLblPos val="nextTo"/>
        <c:txPr>
          <a:bodyPr/>
          <a:lstStyle/>
          <a:p>
            <a:pPr>
              <a:defRPr sz="9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9859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83258-7A51-40EA-A6AB-9023BA643FF7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D0A6296-FBF8-43F4-9DE6-4E1DDFE8F5B2}">
      <dgm:prSet phldrT="[Текст]" custT="1"/>
      <dgm:spPr/>
      <dgm:t>
        <a:bodyPr/>
        <a:lstStyle/>
        <a:p>
          <a:r>
            <a:rPr lang="uk-UA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 початку </a:t>
          </a:r>
        </a:p>
        <a:p>
          <a:r>
            <a:rPr lang="uk-UA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2021 року</a:t>
          </a:r>
          <a:endParaRPr lang="ru-RU" sz="16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25E627-B8FA-4E9D-B11C-C40DEE06967E}" type="parTrans" cxnId="{07F1DB47-B76A-4F9C-AF9A-AB1B98060ED4}">
      <dgm:prSet/>
      <dgm:spPr/>
      <dgm:t>
        <a:bodyPr/>
        <a:lstStyle/>
        <a:p>
          <a:endParaRPr lang="ru-RU"/>
        </a:p>
      </dgm:t>
    </dgm:pt>
    <dgm:pt modelId="{F9A59CAE-E122-4846-8456-6F39B55677F5}" type="sibTrans" cxnId="{07F1DB47-B76A-4F9C-AF9A-AB1B98060ED4}">
      <dgm:prSet/>
      <dgm:spPr/>
      <dgm:t>
        <a:bodyPr/>
        <a:lstStyle/>
        <a:p>
          <a:endParaRPr lang="ru-RU"/>
        </a:p>
      </dgm:t>
    </dgm:pt>
    <dgm:pt modelId="{1D3D8958-54B5-4158-A06C-568BD0602AE5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231 </a:t>
          </a:r>
        </a:p>
        <a:p>
          <a:r>
            <a:rPr lang="uk-UA" sz="700" b="1" dirty="0" smtClean="0">
              <a:latin typeface="Times New Roman" pitchFamily="18" charset="0"/>
              <a:cs typeface="Times New Roman" pitchFamily="18" charset="0"/>
            </a:rPr>
            <a:t>публікація в мережі Інтернет </a:t>
          </a:r>
          <a:endParaRPr lang="ru-RU" sz="700" b="1" dirty="0">
            <a:latin typeface="Times New Roman" pitchFamily="18" charset="0"/>
            <a:cs typeface="Times New Roman" pitchFamily="18" charset="0"/>
          </a:endParaRPr>
        </a:p>
      </dgm:t>
    </dgm:pt>
    <dgm:pt modelId="{1B89B872-4161-40F6-B656-26CAEB779E36}" type="parTrans" cxnId="{61248AAA-4018-47CE-82F7-18CD6845B8C5}">
      <dgm:prSet/>
      <dgm:spPr/>
      <dgm:t>
        <a:bodyPr/>
        <a:lstStyle/>
        <a:p>
          <a:endParaRPr lang="ru-RU" dirty="0"/>
        </a:p>
      </dgm:t>
    </dgm:pt>
    <dgm:pt modelId="{78F2B245-8468-4D3E-BC3A-FF8ECC38BA9B}" type="sibTrans" cxnId="{61248AAA-4018-47CE-82F7-18CD6845B8C5}">
      <dgm:prSet/>
      <dgm:spPr/>
      <dgm:t>
        <a:bodyPr/>
        <a:lstStyle/>
        <a:p>
          <a:endParaRPr lang="ru-RU"/>
        </a:p>
      </dgm:t>
    </dgm:pt>
    <dgm:pt modelId="{3BAE676E-5283-484F-9A75-08E9DC266E3D}">
      <dgm:prSet phldrT="[Текст]" custT="1"/>
      <dgm:spPr/>
      <dgm:t>
        <a:bodyPr/>
        <a:lstStyle/>
        <a:p>
          <a:r>
            <a:rPr lang="uk-UA" sz="1600" b="1" dirty="0" smtClean="0">
              <a:latin typeface="Times New Roman" pitchFamily="18" charset="0"/>
              <a:cs typeface="Times New Roman" pitchFamily="18" charset="0"/>
            </a:rPr>
            <a:t>2</a:t>
          </a:r>
        </a:p>
        <a:p>
          <a:r>
            <a:rPr lang="uk-UA" sz="1000" b="1" dirty="0" smtClean="0">
              <a:latin typeface="Times New Roman" pitchFamily="18" charset="0"/>
              <a:cs typeface="Times New Roman" pitchFamily="18" charset="0"/>
            </a:rPr>
            <a:t> сюжети на телебаченні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565BA0BA-4207-4F3E-9038-CD433ED64465}" type="parTrans" cxnId="{9D1FCDD5-EE2A-4E48-AE15-3278E014E13F}">
      <dgm:prSet/>
      <dgm:spPr/>
      <dgm:t>
        <a:bodyPr/>
        <a:lstStyle/>
        <a:p>
          <a:endParaRPr lang="ru-RU" dirty="0"/>
        </a:p>
      </dgm:t>
    </dgm:pt>
    <dgm:pt modelId="{FC4D25A6-481C-43BA-A1A0-FB069E97EEB1}" type="sibTrans" cxnId="{9D1FCDD5-EE2A-4E48-AE15-3278E014E13F}">
      <dgm:prSet/>
      <dgm:spPr/>
      <dgm:t>
        <a:bodyPr/>
        <a:lstStyle/>
        <a:p>
          <a:endParaRPr lang="ru-RU"/>
        </a:p>
      </dgm:t>
    </dgm:pt>
    <dgm:pt modelId="{5B99E0D3-5212-4109-B0A1-D3FBA8E5892F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1200" b="1" dirty="0" smtClean="0">
              <a:latin typeface="Times New Roman" pitchFamily="18" charset="0"/>
              <a:cs typeface="Times New Roman" pitchFamily="18" charset="0"/>
            </a:rPr>
            <a:t>12</a:t>
          </a:r>
        </a:p>
        <a:p>
          <a:pPr>
            <a:spcAft>
              <a:spcPts val="0"/>
            </a:spcAft>
          </a:pPr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1" dirty="0" smtClean="0">
              <a:latin typeface="Times New Roman" pitchFamily="18" charset="0"/>
              <a:cs typeface="Times New Roman" pitchFamily="18" charset="0"/>
            </a:rPr>
            <a:t>ма</a:t>
          </a:r>
          <a:r>
            <a:rPr lang="uk-UA" sz="800" b="1" dirty="0" smtClean="0">
              <a:latin typeface="Times New Roman" pitchFamily="18" charset="0"/>
              <a:cs typeface="Times New Roman" pitchFamily="18" charset="0"/>
            </a:rPr>
            <a:t>теріалів в друкованих виданнях</a:t>
          </a:r>
          <a:endParaRPr lang="ru-RU" sz="800" b="1" dirty="0">
            <a:latin typeface="Times New Roman" pitchFamily="18" charset="0"/>
            <a:cs typeface="Times New Roman" pitchFamily="18" charset="0"/>
          </a:endParaRPr>
        </a:p>
      </dgm:t>
    </dgm:pt>
    <dgm:pt modelId="{B9BC1D02-16A8-4A3A-9C8E-19E041E332D2}" type="parTrans" cxnId="{5E7C0989-C481-4186-B873-201114FC1DC4}">
      <dgm:prSet/>
      <dgm:spPr/>
      <dgm:t>
        <a:bodyPr/>
        <a:lstStyle/>
        <a:p>
          <a:endParaRPr lang="ru-RU" dirty="0"/>
        </a:p>
      </dgm:t>
    </dgm:pt>
    <dgm:pt modelId="{D76A8BC5-C9DD-4D08-8E5B-998794FBCCE4}" type="sibTrans" cxnId="{5E7C0989-C481-4186-B873-201114FC1DC4}">
      <dgm:prSet/>
      <dgm:spPr/>
      <dgm:t>
        <a:bodyPr/>
        <a:lstStyle/>
        <a:p>
          <a:endParaRPr lang="ru-RU"/>
        </a:p>
      </dgm:t>
    </dgm:pt>
    <dgm:pt modelId="{65CC8422-B551-4774-BE58-120C14651207}">
      <dgm:prSet/>
      <dgm:spPr/>
      <dgm:t>
        <a:bodyPr/>
        <a:lstStyle/>
        <a:p>
          <a:endParaRPr lang="ru-RU" dirty="0"/>
        </a:p>
      </dgm:t>
    </dgm:pt>
    <dgm:pt modelId="{E8C68E81-EDF6-46CB-8C85-E0F96D7F093F}" type="parTrans" cxnId="{0E866DFB-2AE9-4A7C-B3F5-906F27496E23}">
      <dgm:prSet/>
      <dgm:spPr/>
      <dgm:t>
        <a:bodyPr/>
        <a:lstStyle/>
        <a:p>
          <a:endParaRPr lang="ru-RU" dirty="0"/>
        </a:p>
      </dgm:t>
    </dgm:pt>
    <dgm:pt modelId="{25495719-ADFB-429E-9C44-DC641718014C}" type="sibTrans" cxnId="{0E866DFB-2AE9-4A7C-B3F5-906F27496E23}">
      <dgm:prSet/>
      <dgm:spPr/>
      <dgm:t>
        <a:bodyPr/>
        <a:lstStyle/>
        <a:p>
          <a:endParaRPr lang="ru-RU"/>
        </a:p>
      </dgm:t>
    </dgm:pt>
    <dgm:pt modelId="{A9C49F71-5BD8-4769-BD16-AEA7F07E00BE}" type="pres">
      <dgm:prSet presAssocID="{BCA83258-7A51-40EA-A6AB-9023BA643FF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43569F-617F-4FC0-A6F1-164E2E5718FF}" type="pres">
      <dgm:prSet presAssocID="{BCA83258-7A51-40EA-A6AB-9023BA643FF7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14203EA8-C3E8-4DB4-8DCF-62AD74CB6E00}" type="pres">
      <dgm:prSet presAssocID="{2D0A6296-FBF8-43F4-9DE6-4E1DDFE8F5B2}" presName="centerShape" presStyleLbl="vennNode1" presStyleIdx="0" presStyleCnt="4" custAng="0" custScaleX="83403" custScaleY="48799" custLinFactNeighborX="30285" custLinFactNeighborY="-50005"/>
      <dgm:spPr/>
      <dgm:t>
        <a:bodyPr/>
        <a:lstStyle/>
        <a:p>
          <a:endParaRPr lang="ru-RU"/>
        </a:p>
      </dgm:t>
    </dgm:pt>
    <dgm:pt modelId="{58AFFDC0-D8C6-4E2E-A811-3BA5801DEC1F}" type="pres">
      <dgm:prSet presAssocID="{1D3D8958-54B5-4158-A06C-568BD0602AE5}" presName="node" presStyleLbl="vennNode1" presStyleIdx="1" presStyleCnt="4" custScaleX="116489" custScaleY="116239" custRadScaleRad="112144" custRadScaleInc="-30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14C390-F9E1-4D83-813C-912923F02399}" type="pres">
      <dgm:prSet presAssocID="{3BAE676E-5283-484F-9A75-08E9DC266E3D}" presName="node" presStyleLbl="vennNode1" presStyleIdx="2" presStyleCnt="4" custScaleX="119915" custScaleY="114724" custRadScaleRad="114291" custRadScaleInc="-1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8569-A251-4D3D-9D6C-7913F1CAA1BD}" type="pres">
      <dgm:prSet presAssocID="{5B99E0D3-5212-4109-B0A1-D3FBA8E5892F}" presName="node" presStyleLbl="vennNode1" presStyleIdx="3" presStyleCnt="4" custScaleX="124071" custScaleY="101697" custRadScaleRad="7521" custRadScaleInc="103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866DFB-2AE9-4A7C-B3F5-906F27496E23}" srcId="{BCA83258-7A51-40EA-A6AB-9023BA643FF7}" destId="{65CC8422-B551-4774-BE58-120C14651207}" srcOrd="1" destOrd="0" parTransId="{E8C68E81-EDF6-46CB-8C85-E0F96D7F093F}" sibTransId="{25495719-ADFB-429E-9C44-DC641718014C}"/>
    <dgm:cxn modelId="{5E7C0989-C481-4186-B873-201114FC1DC4}" srcId="{2D0A6296-FBF8-43F4-9DE6-4E1DDFE8F5B2}" destId="{5B99E0D3-5212-4109-B0A1-D3FBA8E5892F}" srcOrd="2" destOrd="0" parTransId="{B9BC1D02-16A8-4A3A-9C8E-19E041E332D2}" sibTransId="{D76A8BC5-C9DD-4D08-8E5B-998794FBCCE4}"/>
    <dgm:cxn modelId="{AD68B2FF-6ABE-49F5-96B4-09649A60D5E4}" type="presOf" srcId="{BCA83258-7A51-40EA-A6AB-9023BA643FF7}" destId="{A9C49F71-5BD8-4769-BD16-AEA7F07E00BE}" srcOrd="0" destOrd="0" presId="urn:microsoft.com/office/officeart/2005/8/layout/radial3"/>
    <dgm:cxn modelId="{5E41C2E8-2A92-42A2-8402-CD0771E7EBD0}" type="presOf" srcId="{3BAE676E-5283-484F-9A75-08E9DC266E3D}" destId="{8714C390-F9E1-4D83-813C-912923F02399}" srcOrd="0" destOrd="0" presId="urn:microsoft.com/office/officeart/2005/8/layout/radial3"/>
    <dgm:cxn modelId="{07F1DB47-B76A-4F9C-AF9A-AB1B98060ED4}" srcId="{BCA83258-7A51-40EA-A6AB-9023BA643FF7}" destId="{2D0A6296-FBF8-43F4-9DE6-4E1DDFE8F5B2}" srcOrd="0" destOrd="0" parTransId="{0E25E627-B8FA-4E9D-B11C-C40DEE06967E}" sibTransId="{F9A59CAE-E122-4846-8456-6F39B55677F5}"/>
    <dgm:cxn modelId="{61248AAA-4018-47CE-82F7-18CD6845B8C5}" srcId="{2D0A6296-FBF8-43F4-9DE6-4E1DDFE8F5B2}" destId="{1D3D8958-54B5-4158-A06C-568BD0602AE5}" srcOrd="0" destOrd="0" parTransId="{1B89B872-4161-40F6-B656-26CAEB779E36}" sibTransId="{78F2B245-8468-4D3E-BC3A-FF8ECC38BA9B}"/>
    <dgm:cxn modelId="{89B590E5-CA91-43D7-A44D-1C2546041551}" type="presOf" srcId="{2D0A6296-FBF8-43F4-9DE6-4E1DDFE8F5B2}" destId="{14203EA8-C3E8-4DB4-8DCF-62AD74CB6E00}" srcOrd="0" destOrd="0" presId="urn:microsoft.com/office/officeart/2005/8/layout/radial3"/>
    <dgm:cxn modelId="{9367DC13-76A9-407A-BCDC-8A3EAFEC106D}" type="presOf" srcId="{1D3D8958-54B5-4158-A06C-568BD0602AE5}" destId="{58AFFDC0-D8C6-4E2E-A811-3BA5801DEC1F}" srcOrd="0" destOrd="0" presId="urn:microsoft.com/office/officeart/2005/8/layout/radial3"/>
    <dgm:cxn modelId="{9D1FCDD5-EE2A-4E48-AE15-3278E014E13F}" srcId="{2D0A6296-FBF8-43F4-9DE6-4E1DDFE8F5B2}" destId="{3BAE676E-5283-484F-9A75-08E9DC266E3D}" srcOrd="1" destOrd="0" parTransId="{565BA0BA-4207-4F3E-9038-CD433ED64465}" sibTransId="{FC4D25A6-481C-43BA-A1A0-FB069E97EEB1}"/>
    <dgm:cxn modelId="{C357E46E-9356-4B65-A1C1-05ACAC97AD44}" type="presOf" srcId="{5B99E0D3-5212-4109-B0A1-D3FBA8E5892F}" destId="{D51B8569-A251-4D3D-9D6C-7913F1CAA1BD}" srcOrd="0" destOrd="0" presId="urn:microsoft.com/office/officeart/2005/8/layout/radial3"/>
    <dgm:cxn modelId="{BCA91B7B-D49A-4BBA-B8D8-B072B1D5A17B}" type="presParOf" srcId="{A9C49F71-5BD8-4769-BD16-AEA7F07E00BE}" destId="{7443569F-617F-4FC0-A6F1-164E2E5718FF}" srcOrd="0" destOrd="0" presId="urn:microsoft.com/office/officeart/2005/8/layout/radial3"/>
    <dgm:cxn modelId="{66480452-9B71-41D6-A394-4850537F106A}" type="presParOf" srcId="{7443569F-617F-4FC0-A6F1-164E2E5718FF}" destId="{14203EA8-C3E8-4DB4-8DCF-62AD74CB6E00}" srcOrd="0" destOrd="0" presId="urn:microsoft.com/office/officeart/2005/8/layout/radial3"/>
    <dgm:cxn modelId="{72381E64-0856-4BB4-B151-D14B404808A9}" type="presParOf" srcId="{7443569F-617F-4FC0-A6F1-164E2E5718FF}" destId="{58AFFDC0-D8C6-4E2E-A811-3BA5801DEC1F}" srcOrd="1" destOrd="0" presId="urn:microsoft.com/office/officeart/2005/8/layout/radial3"/>
    <dgm:cxn modelId="{AFDFB9FD-AFB1-4231-879B-E3C3600FC78F}" type="presParOf" srcId="{7443569F-617F-4FC0-A6F1-164E2E5718FF}" destId="{8714C390-F9E1-4D83-813C-912923F02399}" srcOrd="2" destOrd="0" presId="urn:microsoft.com/office/officeart/2005/8/layout/radial3"/>
    <dgm:cxn modelId="{66EE8052-5271-44DE-9C80-8B0552467E08}" type="presParOf" srcId="{7443569F-617F-4FC0-A6F1-164E2E5718FF}" destId="{D51B8569-A251-4D3D-9D6C-7913F1CAA1B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33C5D-8AA9-4692-B4D8-68839BC833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369BED-5CD1-4807-94FB-2BF7896FE8B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sz="1600" b="1" i="1" dirty="0" smtClean="0">
              <a:solidFill>
                <a:srgbClr val="686868"/>
              </a:solidFill>
            </a:rPr>
            <a:t>Станом на кінець грудня 2020 року в підрозділах філії Державної установи “ Центр пробації ” в Миколаївській області здійснюють свої повноваження </a:t>
          </a:r>
          <a:r>
            <a:rPr lang="uk-UA" sz="1800" b="1" i="1" dirty="0" smtClean="0">
              <a:solidFill>
                <a:schemeClr val="accent6">
                  <a:lumMod val="75000"/>
                </a:schemeClr>
              </a:solidFill>
            </a:rPr>
            <a:t>29 волонтерів пробації, </a:t>
          </a:r>
        </a:p>
        <a:p>
          <a:r>
            <a:rPr lang="uk-UA" sz="1600" b="1" i="1" dirty="0" smtClean="0">
              <a:solidFill>
                <a:srgbClr val="686868"/>
              </a:solidFill>
            </a:rPr>
            <a:t>які охоплюють </a:t>
          </a:r>
          <a:r>
            <a:rPr lang="uk-UA" sz="1800" b="1" i="1" dirty="0" smtClean="0">
              <a:solidFill>
                <a:schemeClr val="accent6">
                  <a:lumMod val="75000"/>
                </a:schemeClr>
              </a:solidFill>
            </a:rPr>
            <a:t>понад 92 % </a:t>
          </a:r>
          <a:r>
            <a:rPr lang="uk-UA" sz="1600" b="1" i="1" dirty="0" smtClean="0">
              <a:solidFill>
                <a:srgbClr val="686868"/>
              </a:solidFill>
            </a:rPr>
            <a:t>усіх підрозділів філії.</a:t>
          </a:r>
          <a:endParaRPr lang="ru-RU" sz="1600" b="1" i="1" dirty="0">
            <a:solidFill>
              <a:srgbClr val="686868"/>
            </a:solidFill>
          </a:endParaRPr>
        </a:p>
      </dgm:t>
    </dgm:pt>
    <dgm:pt modelId="{DDCBC1D2-9F01-43CE-B553-A58B55C39173}" type="parTrans" cxnId="{B81DD5BB-42F8-4A42-873C-120B9AAA13F7}">
      <dgm:prSet/>
      <dgm:spPr/>
      <dgm:t>
        <a:bodyPr/>
        <a:lstStyle/>
        <a:p>
          <a:endParaRPr lang="ru-RU"/>
        </a:p>
      </dgm:t>
    </dgm:pt>
    <dgm:pt modelId="{4CDB3D95-4363-4CD0-9E42-148E3ED33017}" type="sibTrans" cxnId="{B81DD5BB-42F8-4A42-873C-120B9AAA13F7}">
      <dgm:prSet/>
      <dgm:spPr/>
      <dgm:t>
        <a:bodyPr/>
        <a:lstStyle/>
        <a:p>
          <a:endParaRPr lang="ru-RU"/>
        </a:p>
      </dgm:t>
    </dgm:pt>
    <dgm:pt modelId="{BE2EDB22-741E-4A54-BA39-9A0279E5472B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Волонтери пробації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Миколаївської області: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uk-UA" sz="1800" b="1" i="1" dirty="0" smtClean="0">
              <a:solidFill>
                <a:schemeClr val="accent6">
                  <a:lumMod val="75000"/>
                </a:schemeClr>
              </a:solidFill>
            </a:rPr>
            <a:t>36%</a:t>
          </a:r>
          <a:r>
            <a:rPr lang="uk-UA" sz="1800" b="1" i="1" dirty="0" smtClean="0">
              <a:solidFill>
                <a:srgbClr val="686868"/>
              </a:solidFill>
            </a:rPr>
            <a:t> </a:t>
          </a:r>
          <a:r>
            <a:rPr lang="uk-UA" sz="1600" b="1" i="1" dirty="0" smtClean="0">
              <a:solidFill>
                <a:srgbClr val="686868"/>
              </a:solidFill>
            </a:rPr>
            <a:t>- чоловіки;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uk-UA" sz="1800" b="1" i="1" dirty="0" smtClean="0">
              <a:solidFill>
                <a:schemeClr val="accent6">
                  <a:lumMod val="75000"/>
                </a:schemeClr>
              </a:solidFill>
            </a:rPr>
            <a:t>71% </a:t>
          </a:r>
          <a:r>
            <a:rPr lang="uk-UA" sz="1600" b="1" i="1" dirty="0" smtClean="0">
              <a:solidFill>
                <a:srgbClr val="686868"/>
              </a:solidFill>
            </a:rPr>
            <a:t>- жінки.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З них переважна більшість (60%)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uk-UA" sz="1800" b="1" i="1" dirty="0" smtClean="0">
              <a:solidFill>
                <a:schemeClr val="accent6">
                  <a:lumMod val="75000"/>
                </a:schemeClr>
              </a:solidFill>
            </a:rPr>
            <a:t>віком від 36 до 55 років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та у 75 % вища освіта.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600" b="1" i="1" dirty="0">
            <a:solidFill>
              <a:srgbClr val="686868"/>
            </a:solidFill>
          </a:endParaRPr>
        </a:p>
      </dgm:t>
    </dgm:pt>
    <dgm:pt modelId="{61B598F9-826E-49E3-96B6-12F0B5F41818}" type="parTrans" cxnId="{B11E1EB9-8305-49CA-A895-5D7D138DC931}">
      <dgm:prSet/>
      <dgm:spPr/>
      <dgm:t>
        <a:bodyPr/>
        <a:lstStyle/>
        <a:p>
          <a:endParaRPr lang="ru-RU"/>
        </a:p>
      </dgm:t>
    </dgm:pt>
    <dgm:pt modelId="{5A847A7F-80D3-47E3-977B-E9FE44A9FAB6}" type="sibTrans" cxnId="{B11E1EB9-8305-49CA-A895-5D7D138DC931}">
      <dgm:prSet/>
      <dgm:spPr/>
      <dgm:t>
        <a:bodyPr/>
        <a:lstStyle/>
        <a:p>
          <a:endParaRPr lang="ru-RU"/>
        </a:p>
      </dgm:t>
    </dgm:pt>
    <dgm:pt modelId="{3402DF59-5CB6-4D4D-8F5C-319879EC0C5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uk-UA" sz="1600" b="1" i="1" dirty="0" smtClean="0">
              <a:solidFill>
                <a:schemeClr val="accent6">
                  <a:lumMod val="75000"/>
                </a:schemeClr>
              </a:solidFill>
            </a:rPr>
            <a:t>Найактивніше</a:t>
          </a:r>
          <a:r>
            <a:rPr lang="uk-UA" sz="1600" b="1" i="1" dirty="0" smtClean="0">
              <a:solidFill>
                <a:srgbClr val="686868"/>
              </a:solidFill>
            </a:rPr>
            <a:t> волонтери пробації області долучаються до</a:t>
          </a:r>
        </a:p>
        <a:p>
          <a:pPr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 </a:t>
          </a:r>
          <a:r>
            <a:rPr lang="uk-UA" sz="1600" b="1" i="1" dirty="0" smtClean="0">
              <a:solidFill>
                <a:schemeClr val="accent6">
                  <a:lumMod val="75000"/>
                </a:schemeClr>
              </a:solidFill>
            </a:rPr>
            <a:t>соціально-виховної роботи </a:t>
          </a:r>
        </a:p>
        <a:p>
          <a:pPr>
            <a:spcAft>
              <a:spcPts val="0"/>
            </a:spcAft>
          </a:pPr>
          <a:r>
            <a:rPr lang="uk-UA" sz="1600" b="1" i="1" dirty="0" smtClean="0">
              <a:solidFill>
                <a:srgbClr val="686868"/>
              </a:solidFill>
            </a:rPr>
            <a:t>з суб'єктами пробації та </a:t>
          </a:r>
        </a:p>
        <a:p>
          <a:pPr>
            <a:spcAft>
              <a:spcPts val="0"/>
            </a:spcAft>
          </a:pPr>
          <a:r>
            <a:rPr lang="uk-UA" sz="1600" b="1" i="1" dirty="0" smtClean="0">
              <a:solidFill>
                <a:schemeClr val="accent6">
                  <a:lumMod val="75000"/>
                </a:schemeClr>
              </a:solidFill>
            </a:rPr>
            <a:t>психологічного консультування. </a:t>
          </a:r>
          <a:endParaRPr lang="ru-RU" sz="16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C43B4B5A-14C2-419C-A039-D58D50B2E050}" type="parTrans" cxnId="{D3BB7F13-8415-4C1A-9CC1-9334989174AC}">
      <dgm:prSet/>
      <dgm:spPr/>
      <dgm:t>
        <a:bodyPr/>
        <a:lstStyle/>
        <a:p>
          <a:endParaRPr lang="ru-RU"/>
        </a:p>
      </dgm:t>
    </dgm:pt>
    <dgm:pt modelId="{4E77CA81-50E8-478E-9A5B-CB0F09C2BBE9}" type="sibTrans" cxnId="{D3BB7F13-8415-4C1A-9CC1-9334989174AC}">
      <dgm:prSet/>
      <dgm:spPr/>
      <dgm:t>
        <a:bodyPr/>
        <a:lstStyle/>
        <a:p>
          <a:endParaRPr lang="ru-RU"/>
        </a:p>
      </dgm:t>
    </dgm:pt>
    <dgm:pt modelId="{B877670A-E653-47D7-9115-31AF4785F243}" type="pres">
      <dgm:prSet presAssocID="{93733C5D-8AA9-4692-B4D8-68839BC833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B5EACC-9576-4E52-B59E-78F173BF6EBB}" type="pres">
      <dgm:prSet presAssocID="{D9369BED-5CD1-4807-94FB-2BF7896FE8B0}" presName="vertOne" presStyleCnt="0"/>
      <dgm:spPr/>
    </dgm:pt>
    <dgm:pt modelId="{99BF38A1-DF5D-4121-B094-6168CECB8E7C}" type="pres">
      <dgm:prSet presAssocID="{D9369BED-5CD1-4807-94FB-2BF7896FE8B0}" presName="txOne" presStyleLbl="node0" presStyleIdx="0" presStyleCnt="1" custScaleY="48478" custLinFactNeighborX="777" custLinFactNeighborY="-60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7A455D-A186-43E0-BEDB-E71CE6A8157A}" type="pres">
      <dgm:prSet presAssocID="{D9369BED-5CD1-4807-94FB-2BF7896FE8B0}" presName="parTransOne" presStyleCnt="0"/>
      <dgm:spPr/>
    </dgm:pt>
    <dgm:pt modelId="{1544CF07-FCB5-4CAF-9A26-5B8B36908CA3}" type="pres">
      <dgm:prSet presAssocID="{D9369BED-5CD1-4807-94FB-2BF7896FE8B0}" presName="horzOne" presStyleCnt="0"/>
      <dgm:spPr/>
    </dgm:pt>
    <dgm:pt modelId="{5C32BAEE-D955-47E0-B7C8-4CFC6EC08BD5}" type="pres">
      <dgm:prSet presAssocID="{BE2EDB22-741E-4A54-BA39-9A0279E5472B}" presName="vertTwo" presStyleCnt="0"/>
      <dgm:spPr/>
    </dgm:pt>
    <dgm:pt modelId="{97B4DA0C-EFFB-4F23-BEC7-1922F9404B70}" type="pres">
      <dgm:prSet presAssocID="{BE2EDB22-741E-4A54-BA39-9A0279E5472B}" presName="txTwo" presStyleLbl="node2" presStyleIdx="0" presStyleCnt="2" custLinFactNeighborX="1619" custLinFactNeighborY="4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7F5E38-CE8A-4AAD-9347-15FE570B2155}" type="pres">
      <dgm:prSet presAssocID="{BE2EDB22-741E-4A54-BA39-9A0279E5472B}" presName="horzTwo" presStyleCnt="0"/>
      <dgm:spPr/>
    </dgm:pt>
    <dgm:pt modelId="{AD86975B-15FA-4AB2-9986-B713A91C4B85}" type="pres">
      <dgm:prSet presAssocID="{5A847A7F-80D3-47E3-977B-E9FE44A9FAB6}" presName="sibSpaceTwo" presStyleCnt="0"/>
      <dgm:spPr/>
    </dgm:pt>
    <dgm:pt modelId="{09038CE5-87BE-444A-910F-A1FAA08CCD45}" type="pres">
      <dgm:prSet presAssocID="{3402DF59-5CB6-4D4D-8F5C-319879EC0C5A}" presName="vertTwo" presStyleCnt="0"/>
      <dgm:spPr/>
    </dgm:pt>
    <dgm:pt modelId="{7D43F326-AE64-45E8-AD64-2A79E17BEA2F}" type="pres">
      <dgm:prSet presAssocID="{3402DF59-5CB6-4D4D-8F5C-319879EC0C5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1C5CC-5364-4FA1-ACA1-2639B73D979B}" type="pres">
      <dgm:prSet presAssocID="{3402DF59-5CB6-4D4D-8F5C-319879EC0C5A}" presName="horzTwo" presStyleCnt="0"/>
      <dgm:spPr/>
    </dgm:pt>
  </dgm:ptLst>
  <dgm:cxnLst>
    <dgm:cxn modelId="{4D1F7B0A-44BF-4A29-8312-5ADD198CD3C2}" type="presOf" srcId="{D9369BED-5CD1-4807-94FB-2BF7896FE8B0}" destId="{99BF38A1-DF5D-4121-B094-6168CECB8E7C}" srcOrd="0" destOrd="0" presId="urn:microsoft.com/office/officeart/2005/8/layout/hierarchy4"/>
    <dgm:cxn modelId="{A6CED349-42A2-4D01-9F4F-0011892D3AF6}" type="presOf" srcId="{3402DF59-5CB6-4D4D-8F5C-319879EC0C5A}" destId="{7D43F326-AE64-45E8-AD64-2A79E17BEA2F}" srcOrd="0" destOrd="0" presId="urn:microsoft.com/office/officeart/2005/8/layout/hierarchy4"/>
    <dgm:cxn modelId="{B81DD5BB-42F8-4A42-873C-120B9AAA13F7}" srcId="{93733C5D-8AA9-4692-B4D8-68839BC833B4}" destId="{D9369BED-5CD1-4807-94FB-2BF7896FE8B0}" srcOrd="0" destOrd="0" parTransId="{DDCBC1D2-9F01-43CE-B553-A58B55C39173}" sibTransId="{4CDB3D95-4363-4CD0-9E42-148E3ED33017}"/>
    <dgm:cxn modelId="{D3BB7F13-8415-4C1A-9CC1-9334989174AC}" srcId="{D9369BED-5CD1-4807-94FB-2BF7896FE8B0}" destId="{3402DF59-5CB6-4D4D-8F5C-319879EC0C5A}" srcOrd="1" destOrd="0" parTransId="{C43B4B5A-14C2-419C-A039-D58D50B2E050}" sibTransId="{4E77CA81-50E8-478E-9A5B-CB0F09C2BBE9}"/>
    <dgm:cxn modelId="{F273A0F1-A1FE-452B-B52D-6840C87702C7}" type="presOf" srcId="{93733C5D-8AA9-4692-B4D8-68839BC833B4}" destId="{B877670A-E653-47D7-9115-31AF4785F243}" srcOrd="0" destOrd="0" presId="urn:microsoft.com/office/officeart/2005/8/layout/hierarchy4"/>
    <dgm:cxn modelId="{B11E1EB9-8305-49CA-A895-5D7D138DC931}" srcId="{D9369BED-5CD1-4807-94FB-2BF7896FE8B0}" destId="{BE2EDB22-741E-4A54-BA39-9A0279E5472B}" srcOrd="0" destOrd="0" parTransId="{61B598F9-826E-49E3-96B6-12F0B5F41818}" sibTransId="{5A847A7F-80D3-47E3-977B-E9FE44A9FAB6}"/>
    <dgm:cxn modelId="{8D6308DC-D6B7-4623-B640-28E86E0EAA39}" type="presOf" srcId="{BE2EDB22-741E-4A54-BA39-9A0279E5472B}" destId="{97B4DA0C-EFFB-4F23-BEC7-1922F9404B70}" srcOrd="0" destOrd="0" presId="urn:microsoft.com/office/officeart/2005/8/layout/hierarchy4"/>
    <dgm:cxn modelId="{E1D16AE9-0BDD-4AE0-94AA-DCA20F70705F}" type="presParOf" srcId="{B877670A-E653-47D7-9115-31AF4785F243}" destId="{45B5EACC-9576-4E52-B59E-78F173BF6EBB}" srcOrd="0" destOrd="0" presId="urn:microsoft.com/office/officeart/2005/8/layout/hierarchy4"/>
    <dgm:cxn modelId="{1CA0EDFA-0325-4107-86A7-42743EAAFA1E}" type="presParOf" srcId="{45B5EACC-9576-4E52-B59E-78F173BF6EBB}" destId="{99BF38A1-DF5D-4121-B094-6168CECB8E7C}" srcOrd="0" destOrd="0" presId="urn:microsoft.com/office/officeart/2005/8/layout/hierarchy4"/>
    <dgm:cxn modelId="{469B0D1C-12B2-468A-BDD8-2F37D2F7145C}" type="presParOf" srcId="{45B5EACC-9576-4E52-B59E-78F173BF6EBB}" destId="{767A455D-A186-43E0-BEDB-E71CE6A8157A}" srcOrd="1" destOrd="0" presId="urn:microsoft.com/office/officeart/2005/8/layout/hierarchy4"/>
    <dgm:cxn modelId="{AA7723FA-21F8-40C3-965D-CD27696667C8}" type="presParOf" srcId="{45B5EACC-9576-4E52-B59E-78F173BF6EBB}" destId="{1544CF07-FCB5-4CAF-9A26-5B8B36908CA3}" srcOrd="2" destOrd="0" presId="urn:microsoft.com/office/officeart/2005/8/layout/hierarchy4"/>
    <dgm:cxn modelId="{496361E8-A193-4EB6-8637-0E105F50429C}" type="presParOf" srcId="{1544CF07-FCB5-4CAF-9A26-5B8B36908CA3}" destId="{5C32BAEE-D955-47E0-B7C8-4CFC6EC08BD5}" srcOrd="0" destOrd="0" presId="urn:microsoft.com/office/officeart/2005/8/layout/hierarchy4"/>
    <dgm:cxn modelId="{F0E5BC79-BD01-4E04-B95E-852C850BBE00}" type="presParOf" srcId="{5C32BAEE-D955-47E0-B7C8-4CFC6EC08BD5}" destId="{97B4DA0C-EFFB-4F23-BEC7-1922F9404B70}" srcOrd="0" destOrd="0" presId="urn:microsoft.com/office/officeart/2005/8/layout/hierarchy4"/>
    <dgm:cxn modelId="{96D54DB7-BF42-42BF-9E7F-0C23967D8BED}" type="presParOf" srcId="{5C32BAEE-D955-47E0-B7C8-4CFC6EC08BD5}" destId="{757F5E38-CE8A-4AAD-9347-15FE570B2155}" srcOrd="1" destOrd="0" presId="urn:microsoft.com/office/officeart/2005/8/layout/hierarchy4"/>
    <dgm:cxn modelId="{4FE9D9A6-759E-4931-90BA-F4002911CE13}" type="presParOf" srcId="{1544CF07-FCB5-4CAF-9A26-5B8B36908CA3}" destId="{AD86975B-15FA-4AB2-9986-B713A91C4B85}" srcOrd="1" destOrd="0" presId="urn:microsoft.com/office/officeart/2005/8/layout/hierarchy4"/>
    <dgm:cxn modelId="{C07ED5B6-F88D-47EB-A63E-B1D505B00F50}" type="presParOf" srcId="{1544CF07-FCB5-4CAF-9A26-5B8B36908CA3}" destId="{09038CE5-87BE-444A-910F-A1FAA08CCD45}" srcOrd="2" destOrd="0" presId="urn:microsoft.com/office/officeart/2005/8/layout/hierarchy4"/>
    <dgm:cxn modelId="{2A546D46-8A8B-4400-B9F7-F047FE4D3891}" type="presParOf" srcId="{09038CE5-87BE-444A-910F-A1FAA08CCD45}" destId="{7D43F326-AE64-45E8-AD64-2A79E17BEA2F}" srcOrd="0" destOrd="0" presId="urn:microsoft.com/office/officeart/2005/8/layout/hierarchy4"/>
    <dgm:cxn modelId="{D162868D-05A5-4A47-BFC4-21CEA6A0A732}" type="presParOf" srcId="{09038CE5-87BE-444A-910F-A1FAA08CCD45}" destId="{BA41C5CC-5364-4FA1-ACA1-2639B73D979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629213-F353-475A-B934-911C88B683B7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8EE211E-A4E0-4C06-9E8E-C60515B03877}">
      <dgm:prSet phldrT="[Текст]"/>
      <dgm:spPr/>
      <dgm:t>
        <a:bodyPr/>
        <a:lstStyle/>
        <a:p>
          <a:r>
            <a:rPr lang="uk-UA" sz="3600" b="1" dirty="0" smtClean="0"/>
            <a:t>  84</a:t>
          </a:r>
          <a:endParaRPr lang="ru-RU" sz="3600" b="1" dirty="0"/>
        </a:p>
      </dgm:t>
    </dgm:pt>
    <dgm:pt modelId="{1038CF64-8165-445F-A315-1607FB7764E0}" type="parTrans" cxnId="{63E914D2-BF36-41B8-AB48-CD7DDD1CB033}">
      <dgm:prSet/>
      <dgm:spPr/>
      <dgm:t>
        <a:bodyPr/>
        <a:lstStyle/>
        <a:p>
          <a:endParaRPr lang="ru-RU"/>
        </a:p>
      </dgm:t>
    </dgm:pt>
    <dgm:pt modelId="{A10DC538-B469-40B0-AE0F-28CBCA8FDC8B}" type="sibTrans" cxnId="{63E914D2-BF36-41B8-AB48-CD7DDD1CB033}">
      <dgm:prSet/>
      <dgm:spPr/>
      <dgm:t>
        <a:bodyPr/>
        <a:lstStyle/>
        <a:p>
          <a:endParaRPr lang="ru-RU"/>
        </a:p>
      </dgm:t>
    </dgm:pt>
    <dgm:pt modelId="{7C99865E-5029-4E2B-80DF-FEEBBE582D9D}">
      <dgm:prSet phldrT="[Текст]" custT="1"/>
      <dgm:spPr/>
      <dgm:t>
        <a:bodyPr/>
        <a:lstStyle/>
        <a:p>
          <a:r>
            <a:rPr lang="uk-UA" sz="1200" b="1" i="1" dirty="0" smtClean="0"/>
            <a:t>Загальна кількість громадян, які звернулись до Кабінетів консультування</a:t>
          </a:r>
          <a:endParaRPr lang="ru-RU" sz="1200" b="1" i="1" dirty="0"/>
        </a:p>
      </dgm:t>
    </dgm:pt>
    <dgm:pt modelId="{31947C0A-C8F2-41B0-97CC-68CD8C13B7F7}" type="parTrans" cxnId="{4B28617C-CB90-4B5C-AC15-F4FB04F2A2D5}">
      <dgm:prSet/>
      <dgm:spPr/>
      <dgm:t>
        <a:bodyPr/>
        <a:lstStyle/>
        <a:p>
          <a:endParaRPr lang="ru-RU"/>
        </a:p>
      </dgm:t>
    </dgm:pt>
    <dgm:pt modelId="{D279BC8A-4274-4467-8D36-93E0CF753D8F}" type="sibTrans" cxnId="{4B28617C-CB90-4B5C-AC15-F4FB04F2A2D5}">
      <dgm:prSet/>
      <dgm:spPr/>
      <dgm:t>
        <a:bodyPr/>
        <a:lstStyle/>
        <a:p>
          <a:endParaRPr lang="ru-RU"/>
        </a:p>
      </dgm:t>
    </dgm:pt>
    <dgm:pt modelId="{00EA1479-4EF1-47DA-87F1-6E79E68ACC04}">
      <dgm:prSet phldrT="[Текст]"/>
      <dgm:spPr/>
      <dgm:t>
        <a:bodyPr/>
        <a:lstStyle/>
        <a:p>
          <a:r>
            <a:rPr lang="uk-UA" sz="3600" b="1" dirty="0" smtClean="0"/>
            <a:t>20</a:t>
          </a:r>
          <a:endParaRPr lang="ru-RU" sz="3600" b="1" dirty="0"/>
        </a:p>
      </dgm:t>
    </dgm:pt>
    <dgm:pt modelId="{BBC1F0DE-3F63-416A-9AF9-D657028D12A3}" type="parTrans" cxnId="{45C56289-55E6-4E5F-9389-C21E69D1E4BC}">
      <dgm:prSet/>
      <dgm:spPr/>
      <dgm:t>
        <a:bodyPr/>
        <a:lstStyle/>
        <a:p>
          <a:endParaRPr lang="ru-RU"/>
        </a:p>
      </dgm:t>
    </dgm:pt>
    <dgm:pt modelId="{0817B547-9B7E-4AC4-BF6E-1A8BBF9FA69D}" type="sibTrans" cxnId="{45C56289-55E6-4E5F-9389-C21E69D1E4BC}">
      <dgm:prSet/>
      <dgm:spPr/>
      <dgm:t>
        <a:bodyPr/>
        <a:lstStyle/>
        <a:p>
          <a:endParaRPr lang="ru-RU"/>
        </a:p>
      </dgm:t>
    </dgm:pt>
    <dgm:pt modelId="{B254E317-AA4C-40FA-9A12-404D57A61B75}">
      <dgm:prSet phldrT="[Текст]" custT="1"/>
      <dgm:spPr/>
      <dgm:t>
        <a:bodyPr/>
        <a:lstStyle/>
        <a:p>
          <a:pPr algn="l"/>
          <a:r>
            <a:rPr lang="uk-UA" sz="1100" b="1" i="1" dirty="0" smtClean="0"/>
            <a:t>Проведено в кабінеті тестування швидкими тестами на ВІЛ </a:t>
          </a:r>
          <a:endParaRPr lang="ru-RU" sz="1100" b="1" i="1" dirty="0"/>
        </a:p>
      </dgm:t>
    </dgm:pt>
    <dgm:pt modelId="{33556589-9AE8-483F-A7BD-B683D9064508}" type="parTrans" cxnId="{C697D204-14D9-4028-BEAB-2EEE6905AE4B}">
      <dgm:prSet/>
      <dgm:spPr/>
      <dgm:t>
        <a:bodyPr/>
        <a:lstStyle/>
        <a:p>
          <a:endParaRPr lang="ru-RU"/>
        </a:p>
      </dgm:t>
    </dgm:pt>
    <dgm:pt modelId="{03CA5C15-85A9-453E-BDBB-57CB987FDF4A}" type="sibTrans" cxnId="{C697D204-14D9-4028-BEAB-2EEE6905AE4B}">
      <dgm:prSet/>
      <dgm:spPr/>
      <dgm:t>
        <a:bodyPr/>
        <a:lstStyle/>
        <a:p>
          <a:endParaRPr lang="ru-RU"/>
        </a:p>
      </dgm:t>
    </dgm:pt>
    <dgm:pt modelId="{039EF604-285A-4BBA-A143-C113EAC3AE48}">
      <dgm:prSet phldrT="[Текст]"/>
      <dgm:spPr/>
      <dgm:t>
        <a:bodyPr/>
        <a:lstStyle/>
        <a:p>
          <a:r>
            <a:rPr lang="uk-UA" sz="3600" b="1" dirty="0" smtClean="0"/>
            <a:t>32</a:t>
          </a:r>
          <a:endParaRPr lang="ru-RU" sz="3600" b="1" dirty="0"/>
        </a:p>
      </dgm:t>
    </dgm:pt>
    <dgm:pt modelId="{62B510DC-1D08-4F28-8181-B9B6E3CE6C02}" type="parTrans" cxnId="{469772EA-3912-4631-BFDD-66C87754FC59}">
      <dgm:prSet/>
      <dgm:spPr/>
      <dgm:t>
        <a:bodyPr/>
        <a:lstStyle/>
        <a:p>
          <a:endParaRPr lang="ru-RU"/>
        </a:p>
      </dgm:t>
    </dgm:pt>
    <dgm:pt modelId="{014FC4DE-A19F-453E-9EE8-EA5AA53D5223}" type="sibTrans" cxnId="{469772EA-3912-4631-BFDD-66C87754FC59}">
      <dgm:prSet/>
      <dgm:spPr/>
      <dgm:t>
        <a:bodyPr/>
        <a:lstStyle/>
        <a:p>
          <a:endParaRPr lang="ru-RU"/>
        </a:p>
      </dgm:t>
    </dgm:pt>
    <dgm:pt modelId="{BE1730C8-5C1A-4E04-A3E8-B1ADF61E457A}">
      <dgm:prSet phldrT="[Текст]" custT="1"/>
      <dgm:spPr/>
      <dgm:t>
        <a:bodyPr/>
        <a:lstStyle/>
        <a:p>
          <a:r>
            <a:rPr lang="uk-UA" sz="1200" b="1" dirty="0" smtClean="0"/>
            <a:t>Виявлено громадян з підозрою на вірусний гепатит С </a:t>
          </a:r>
          <a:endParaRPr lang="ru-RU" sz="1200" b="1" i="1" dirty="0"/>
        </a:p>
      </dgm:t>
    </dgm:pt>
    <dgm:pt modelId="{1E3575ED-F8B8-44FF-B232-701D14A8FCC4}" type="parTrans" cxnId="{D0BDB2D2-6EFD-4B2A-AC9E-7B4F1A944E11}">
      <dgm:prSet/>
      <dgm:spPr/>
      <dgm:t>
        <a:bodyPr/>
        <a:lstStyle/>
        <a:p>
          <a:endParaRPr lang="ru-RU"/>
        </a:p>
      </dgm:t>
    </dgm:pt>
    <dgm:pt modelId="{52A90CC4-7FC5-4ED2-894F-28D4E3DF9D14}" type="sibTrans" cxnId="{D0BDB2D2-6EFD-4B2A-AC9E-7B4F1A944E11}">
      <dgm:prSet/>
      <dgm:spPr/>
      <dgm:t>
        <a:bodyPr/>
        <a:lstStyle/>
        <a:p>
          <a:endParaRPr lang="ru-RU"/>
        </a:p>
      </dgm:t>
    </dgm:pt>
    <dgm:pt modelId="{91AA3BD2-59F8-48E6-BA32-4C602380FFB7}">
      <dgm:prSet phldrT="[Текст]" custT="1"/>
      <dgm:spPr/>
      <dgm:t>
        <a:bodyPr/>
        <a:lstStyle/>
        <a:p>
          <a:r>
            <a:rPr lang="uk-UA" sz="3600" b="1" dirty="0" smtClean="0"/>
            <a:t>41</a:t>
          </a:r>
          <a:endParaRPr lang="ru-RU" sz="3600" b="1" dirty="0"/>
        </a:p>
      </dgm:t>
    </dgm:pt>
    <dgm:pt modelId="{71615CD2-7040-40B2-B16E-BB184106032D}" type="parTrans" cxnId="{B2A964A6-8B73-4B42-B385-8E54BB646269}">
      <dgm:prSet/>
      <dgm:spPr/>
      <dgm:t>
        <a:bodyPr/>
        <a:lstStyle/>
        <a:p>
          <a:endParaRPr lang="ru-RU"/>
        </a:p>
      </dgm:t>
    </dgm:pt>
    <dgm:pt modelId="{6AF6473D-66D1-4F0B-9713-E8C1B64DB3AF}" type="sibTrans" cxnId="{B2A964A6-8B73-4B42-B385-8E54BB646269}">
      <dgm:prSet/>
      <dgm:spPr/>
      <dgm:t>
        <a:bodyPr/>
        <a:lstStyle/>
        <a:p>
          <a:endParaRPr lang="ru-RU"/>
        </a:p>
      </dgm:t>
    </dgm:pt>
    <dgm:pt modelId="{58EE1ED1-6078-40AA-B31B-837A2E6300E8}">
      <dgm:prSet phldrT="[Текст]" custT="1"/>
      <dgm:spPr/>
      <dgm:t>
        <a:bodyPr/>
        <a:lstStyle/>
        <a:p>
          <a:r>
            <a:rPr lang="uk-UA" sz="1100" b="1" i="1" dirty="0" smtClean="0"/>
            <a:t>Виявлено громадян з підозрою на туберкульоз</a:t>
          </a:r>
          <a:endParaRPr lang="ru-RU" sz="1100" b="1" i="1" dirty="0"/>
        </a:p>
      </dgm:t>
    </dgm:pt>
    <dgm:pt modelId="{F0DD6108-8ABA-4092-8AD5-98BFEFA58618}" type="parTrans" cxnId="{B575B630-BD58-4805-8983-5F4AE64A6854}">
      <dgm:prSet/>
      <dgm:spPr/>
      <dgm:t>
        <a:bodyPr/>
        <a:lstStyle/>
        <a:p>
          <a:endParaRPr lang="ru-RU"/>
        </a:p>
      </dgm:t>
    </dgm:pt>
    <dgm:pt modelId="{A2B049A1-9213-4CAE-8481-E3463F0613CC}" type="sibTrans" cxnId="{B575B630-BD58-4805-8983-5F4AE64A6854}">
      <dgm:prSet/>
      <dgm:spPr/>
      <dgm:t>
        <a:bodyPr/>
        <a:lstStyle/>
        <a:p>
          <a:endParaRPr lang="ru-RU"/>
        </a:p>
      </dgm:t>
    </dgm:pt>
    <dgm:pt modelId="{DD69C369-7399-4ED6-9610-F592605BE1C0}" type="pres">
      <dgm:prSet presAssocID="{7C629213-F353-475A-B934-911C88B683B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11063-BD71-46B6-9CC8-4E7ADC36E619}" type="pres">
      <dgm:prSet presAssocID="{68EE211E-A4E0-4C06-9E8E-C60515B03877}" presName="node" presStyleLbl="node1" presStyleIdx="0" presStyleCnt="4" custScaleX="141472" custLinFactNeighborX="78075" custLinFactNeighborY="-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58793-DBBB-4F32-8868-0771C503B530}" type="pres">
      <dgm:prSet presAssocID="{A10DC538-B469-40B0-AE0F-28CBCA8FDC8B}" presName="sibTrans" presStyleCnt="0"/>
      <dgm:spPr/>
    </dgm:pt>
    <dgm:pt modelId="{F9FDDD8A-9CE5-413D-8E97-4E8B6FC876AE}" type="pres">
      <dgm:prSet presAssocID="{00EA1479-4EF1-47DA-87F1-6E79E68ACC04}" presName="node" presStyleLbl="node1" presStyleIdx="1" presStyleCnt="4" custLinFactX="1114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9EADE-A568-449B-97A0-9B2CCAD5EEB8}" type="pres">
      <dgm:prSet presAssocID="{0817B547-9B7E-4AC4-BF6E-1A8BBF9FA69D}" presName="sibTrans" presStyleCnt="0"/>
      <dgm:spPr/>
    </dgm:pt>
    <dgm:pt modelId="{CFF53717-2E47-42A2-84E6-6BBF1DE15E26}" type="pres">
      <dgm:prSet presAssocID="{039EF604-285A-4BBA-A143-C113EAC3AE48}" presName="node" presStyleLbl="node1" presStyleIdx="2" presStyleCnt="4" custLinFactNeighborX="88737" custLinFactNeighborY="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C3CB2-7010-4B97-93B5-23FDD7F4E20A}" type="pres">
      <dgm:prSet presAssocID="{014FC4DE-A19F-453E-9EE8-EA5AA53D5223}" presName="sibTrans" presStyleCnt="0"/>
      <dgm:spPr/>
    </dgm:pt>
    <dgm:pt modelId="{C1898A28-CF0D-404D-9920-03E690E5CA51}" type="pres">
      <dgm:prSet presAssocID="{91AA3BD2-59F8-48E6-BA32-4C602380FFB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4B2F8-014C-42EF-A0E9-085FEEEEF898}" type="presOf" srcId="{BE1730C8-5C1A-4E04-A3E8-B1ADF61E457A}" destId="{CFF53717-2E47-42A2-84E6-6BBF1DE15E26}" srcOrd="0" destOrd="1" presId="urn:microsoft.com/office/officeart/2005/8/layout/hList6"/>
    <dgm:cxn modelId="{C3FE8AC4-5839-4473-8445-5C666949D51F}" type="presOf" srcId="{00EA1479-4EF1-47DA-87F1-6E79E68ACC04}" destId="{F9FDDD8A-9CE5-413D-8E97-4E8B6FC876AE}" srcOrd="0" destOrd="0" presId="urn:microsoft.com/office/officeart/2005/8/layout/hList6"/>
    <dgm:cxn modelId="{84C15E4E-374C-48B9-B0D3-9196C8950CA0}" type="presOf" srcId="{7C629213-F353-475A-B934-911C88B683B7}" destId="{DD69C369-7399-4ED6-9610-F592605BE1C0}" srcOrd="0" destOrd="0" presId="urn:microsoft.com/office/officeart/2005/8/layout/hList6"/>
    <dgm:cxn modelId="{0B0B45A9-9AD0-4740-9D38-FFB586DFE67B}" type="presOf" srcId="{B254E317-AA4C-40FA-9A12-404D57A61B75}" destId="{F9FDDD8A-9CE5-413D-8E97-4E8B6FC876AE}" srcOrd="0" destOrd="1" presId="urn:microsoft.com/office/officeart/2005/8/layout/hList6"/>
    <dgm:cxn modelId="{B2A964A6-8B73-4B42-B385-8E54BB646269}" srcId="{7C629213-F353-475A-B934-911C88B683B7}" destId="{91AA3BD2-59F8-48E6-BA32-4C602380FFB7}" srcOrd="3" destOrd="0" parTransId="{71615CD2-7040-40B2-B16E-BB184106032D}" sibTransId="{6AF6473D-66D1-4F0B-9713-E8C1B64DB3AF}"/>
    <dgm:cxn modelId="{469772EA-3912-4631-BFDD-66C87754FC59}" srcId="{7C629213-F353-475A-B934-911C88B683B7}" destId="{039EF604-285A-4BBA-A143-C113EAC3AE48}" srcOrd="2" destOrd="0" parTransId="{62B510DC-1D08-4F28-8181-B9B6E3CE6C02}" sibTransId="{014FC4DE-A19F-453E-9EE8-EA5AA53D5223}"/>
    <dgm:cxn modelId="{82B4957F-2478-4F11-99B7-B6B2F5C3D92F}" type="presOf" srcId="{039EF604-285A-4BBA-A143-C113EAC3AE48}" destId="{CFF53717-2E47-42A2-84E6-6BBF1DE15E26}" srcOrd="0" destOrd="0" presId="urn:microsoft.com/office/officeart/2005/8/layout/hList6"/>
    <dgm:cxn modelId="{2252E222-AB49-4E9B-B75E-42C342061699}" type="presOf" srcId="{58EE1ED1-6078-40AA-B31B-837A2E6300E8}" destId="{C1898A28-CF0D-404D-9920-03E690E5CA51}" srcOrd="0" destOrd="1" presId="urn:microsoft.com/office/officeart/2005/8/layout/hList6"/>
    <dgm:cxn modelId="{65307DB0-61A4-48C9-8E90-2ED6D6321A44}" type="presOf" srcId="{7C99865E-5029-4E2B-80DF-FEEBBE582D9D}" destId="{37411063-BD71-46B6-9CC8-4E7ADC36E619}" srcOrd="0" destOrd="1" presId="urn:microsoft.com/office/officeart/2005/8/layout/hList6"/>
    <dgm:cxn modelId="{4BD5BFA4-551A-4A9D-B3AD-E61F267AB37D}" type="presOf" srcId="{91AA3BD2-59F8-48E6-BA32-4C602380FFB7}" destId="{C1898A28-CF0D-404D-9920-03E690E5CA51}" srcOrd="0" destOrd="0" presId="urn:microsoft.com/office/officeart/2005/8/layout/hList6"/>
    <dgm:cxn modelId="{4B28617C-CB90-4B5C-AC15-F4FB04F2A2D5}" srcId="{68EE211E-A4E0-4C06-9E8E-C60515B03877}" destId="{7C99865E-5029-4E2B-80DF-FEEBBE582D9D}" srcOrd="0" destOrd="0" parTransId="{31947C0A-C8F2-41B0-97CC-68CD8C13B7F7}" sibTransId="{D279BC8A-4274-4467-8D36-93E0CF753D8F}"/>
    <dgm:cxn modelId="{B575B630-BD58-4805-8983-5F4AE64A6854}" srcId="{91AA3BD2-59F8-48E6-BA32-4C602380FFB7}" destId="{58EE1ED1-6078-40AA-B31B-837A2E6300E8}" srcOrd="0" destOrd="0" parTransId="{F0DD6108-8ABA-4092-8AD5-98BFEFA58618}" sibTransId="{A2B049A1-9213-4CAE-8481-E3463F0613CC}"/>
    <dgm:cxn modelId="{7CBEF29C-FA50-476D-A394-B18281811236}" type="presOf" srcId="{68EE211E-A4E0-4C06-9E8E-C60515B03877}" destId="{37411063-BD71-46B6-9CC8-4E7ADC36E619}" srcOrd="0" destOrd="0" presId="urn:microsoft.com/office/officeart/2005/8/layout/hList6"/>
    <dgm:cxn modelId="{45C56289-55E6-4E5F-9389-C21E69D1E4BC}" srcId="{7C629213-F353-475A-B934-911C88B683B7}" destId="{00EA1479-4EF1-47DA-87F1-6E79E68ACC04}" srcOrd="1" destOrd="0" parTransId="{BBC1F0DE-3F63-416A-9AF9-D657028D12A3}" sibTransId="{0817B547-9B7E-4AC4-BF6E-1A8BBF9FA69D}"/>
    <dgm:cxn modelId="{D0BDB2D2-6EFD-4B2A-AC9E-7B4F1A944E11}" srcId="{039EF604-285A-4BBA-A143-C113EAC3AE48}" destId="{BE1730C8-5C1A-4E04-A3E8-B1ADF61E457A}" srcOrd="0" destOrd="0" parTransId="{1E3575ED-F8B8-44FF-B232-701D14A8FCC4}" sibTransId="{52A90CC4-7FC5-4ED2-894F-28D4E3DF9D14}"/>
    <dgm:cxn modelId="{C697D204-14D9-4028-BEAB-2EEE6905AE4B}" srcId="{00EA1479-4EF1-47DA-87F1-6E79E68ACC04}" destId="{B254E317-AA4C-40FA-9A12-404D57A61B75}" srcOrd="0" destOrd="0" parTransId="{33556589-9AE8-483F-A7BD-B683D9064508}" sibTransId="{03CA5C15-85A9-453E-BDBB-57CB987FDF4A}"/>
    <dgm:cxn modelId="{63E914D2-BF36-41B8-AB48-CD7DDD1CB033}" srcId="{7C629213-F353-475A-B934-911C88B683B7}" destId="{68EE211E-A4E0-4C06-9E8E-C60515B03877}" srcOrd="0" destOrd="0" parTransId="{1038CF64-8165-445F-A315-1607FB7764E0}" sibTransId="{A10DC538-B469-40B0-AE0F-28CBCA8FDC8B}"/>
    <dgm:cxn modelId="{58EFB7AF-AD7F-4954-9B78-7D0C10404E9C}" type="presParOf" srcId="{DD69C369-7399-4ED6-9610-F592605BE1C0}" destId="{37411063-BD71-46B6-9CC8-4E7ADC36E619}" srcOrd="0" destOrd="0" presId="urn:microsoft.com/office/officeart/2005/8/layout/hList6"/>
    <dgm:cxn modelId="{9BDDA914-4552-41D3-B0F9-4B84C7636454}" type="presParOf" srcId="{DD69C369-7399-4ED6-9610-F592605BE1C0}" destId="{A2458793-DBBB-4F32-8868-0771C503B530}" srcOrd="1" destOrd="0" presId="urn:microsoft.com/office/officeart/2005/8/layout/hList6"/>
    <dgm:cxn modelId="{DABFF592-FE1D-4F5C-B700-48DEFD4BFEFC}" type="presParOf" srcId="{DD69C369-7399-4ED6-9610-F592605BE1C0}" destId="{F9FDDD8A-9CE5-413D-8E97-4E8B6FC876AE}" srcOrd="2" destOrd="0" presId="urn:microsoft.com/office/officeart/2005/8/layout/hList6"/>
    <dgm:cxn modelId="{618D5CC2-922F-47A8-B98B-51F7AF34F077}" type="presParOf" srcId="{DD69C369-7399-4ED6-9610-F592605BE1C0}" destId="{C919EADE-A568-449B-97A0-9B2CCAD5EEB8}" srcOrd="3" destOrd="0" presId="urn:microsoft.com/office/officeart/2005/8/layout/hList6"/>
    <dgm:cxn modelId="{2480D887-12CE-4111-890C-700E2EAC4283}" type="presParOf" srcId="{DD69C369-7399-4ED6-9610-F592605BE1C0}" destId="{CFF53717-2E47-42A2-84E6-6BBF1DE15E26}" srcOrd="4" destOrd="0" presId="urn:microsoft.com/office/officeart/2005/8/layout/hList6"/>
    <dgm:cxn modelId="{83C32E65-6E5B-43EB-AB09-EAD446E62270}" type="presParOf" srcId="{DD69C369-7399-4ED6-9610-F592605BE1C0}" destId="{686C3CB2-7010-4B97-93B5-23FDD7F4E20A}" srcOrd="5" destOrd="0" presId="urn:microsoft.com/office/officeart/2005/8/layout/hList6"/>
    <dgm:cxn modelId="{9AEDE4F7-8079-48F6-8AF7-D9BB62AFD87D}" type="presParOf" srcId="{DD69C369-7399-4ED6-9610-F592605BE1C0}" destId="{C1898A28-CF0D-404D-9920-03E690E5CA5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03EA8-C3E8-4DB4-8DCF-62AD74CB6E00}">
      <dsp:nvSpPr>
        <dsp:cNvPr id="0" name=""/>
        <dsp:cNvSpPr/>
      </dsp:nvSpPr>
      <dsp:spPr>
        <a:xfrm>
          <a:off x="2341708" y="163244"/>
          <a:ext cx="1623176" cy="94971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 початку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2021 </a:t>
          </a:r>
          <a:r>
            <a:rPr lang="uk-UA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року</a:t>
          </a:r>
          <a:endParaRPr lang="ru-RU" sz="16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79417" y="302327"/>
        <a:ext cx="1147758" cy="671552"/>
      </dsp:txXfrm>
    </dsp:sp>
    <dsp:sp modelId="{58AFFDC0-D8C6-4E2E-A811-3BA5801DEC1F}">
      <dsp:nvSpPr>
        <dsp:cNvPr id="0" name=""/>
        <dsp:cNvSpPr/>
      </dsp:nvSpPr>
      <dsp:spPr>
        <a:xfrm>
          <a:off x="972544" y="199233"/>
          <a:ext cx="1133545" cy="1131112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231 </a:t>
          </a:r>
          <a:endParaRPr lang="uk-UA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700" b="1" kern="1200" dirty="0" smtClean="0">
              <a:latin typeface="Times New Roman" pitchFamily="18" charset="0"/>
              <a:cs typeface="Times New Roman" pitchFamily="18" charset="0"/>
            </a:rPr>
            <a:t>публікація в мережі Інтернет </a:t>
          </a:r>
          <a:endParaRPr lang="ru-RU" sz="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38548" y="364881"/>
        <a:ext cx="801537" cy="799816"/>
      </dsp:txXfrm>
    </dsp:sp>
    <dsp:sp modelId="{8714C390-F9E1-4D83-813C-912923F02399}">
      <dsp:nvSpPr>
        <dsp:cNvPr id="0" name=""/>
        <dsp:cNvSpPr/>
      </dsp:nvSpPr>
      <dsp:spPr>
        <a:xfrm>
          <a:off x="3084338" y="2018653"/>
          <a:ext cx="1166883" cy="1116370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uk-UA" sz="16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uk-UA" sz="1000" b="1" kern="1200" dirty="0" smtClean="0">
              <a:latin typeface="Times New Roman" pitchFamily="18" charset="0"/>
              <a:cs typeface="Times New Roman" pitchFamily="18" charset="0"/>
            </a:rPr>
            <a:t>сюжети </a:t>
          </a:r>
          <a:r>
            <a:rPr lang="uk-UA" sz="1000" b="1" kern="1200" dirty="0" smtClean="0">
              <a:latin typeface="Times New Roman" pitchFamily="18" charset="0"/>
              <a:cs typeface="Times New Roman" pitchFamily="18" charset="0"/>
            </a:rPr>
            <a:t>на телебаченні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55224" y="2182142"/>
        <a:ext cx="825111" cy="789392"/>
      </dsp:txXfrm>
    </dsp:sp>
    <dsp:sp modelId="{D51B8569-A251-4D3D-9D6C-7913F1CAA1BD}">
      <dsp:nvSpPr>
        <dsp:cNvPr id="0" name=""/>
        <dsp:cNvSpPr/>
      </dsp:nvSpPr>
      <dsp:spPr>
        <a:xfrm>
          <a:off x="1789906" y="1314645"/>
          <a:ext cx="1207325" cy="989605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200" b="1" kern="1200" dirty="0" smtClean="0">
              <a:latin typeface="Times New Roman" pitchFamily="18" charset="0"/>
              <a:cs typeface="Times New Roman" pitchFamily="18" charset="0"/>
            </a:rPr>
            <a:t>12</a:t>
          </a:r>
          <a:endParaRPr lang="uk-UA" sz="12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2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800" b="1" kern="1200" dirty="0" smtClean="0">
              <a:latin typeface="Times New Roman" pitchFamily="18" charset="0"/>
              <a:cs typeface="Times New Roman" pitchFamily="18" charset="0"/>
            </a:rPr>
            <a:t>ма</a:t>
          </a:r>
          <a:r>
            <a:rPr lang="uk-UA" sz="800" b="1" kern="1200" dirty="0" smtClean="0">
              <a:latin typeface="Times New Roman" pitchFamily="18" charset="0"/>
              <a:cs typeface="Times New Roman" pitchFamily="18" charset="0"/>
            </a:rPr>
            <a:t>теріалів в друкованих виданнях</a:t>
          </a:r>
          <a:endParaRPr lang="ru-RU" sz="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6715" y="1459569"/>
        <a:ext cx="853707" cy="699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F38A1-DF5D-4121-B094-6168CECB8E7C}">
      <dsp:nvSpPr>
        <dsp:cNvPr id="0" name=""/>
        <dsp:cNvSpPr/>
      </dsp:nvSpPr>
      <dsp:spPr>
        <a:xfrm>
          <a:off x="6487" y="0"/>
          <a:ext cx="8780386" cy="104402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Станом на кінець грудня 2020 року в підрозділах філії Державної установи “ Центр пробації ” в Миколаївській області здійснюють свої повноваження </a:t>
          </a: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29 волонтерів пробації,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які охоплюють </a:t>
          </a: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понад </a:t>
          </a: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92 </a:t>
          </a: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% </a:t>
          </a:r>
          <a:r>
            <a:rPr lang="uk-UA" sz="1600" b="1" i="1" kern="1200" dirty="0" smtClean="0">
              <a:solidFill>
                <a:srgbClr val="686868"/>
              </a:solidFill>
            </a:rPr>
            <a:t>усіх підрозділів філії.</a:t>
          </a:r>
          <a:endParaRPr lang="ru-RU" sz="1600" b="1" i="1" kern="1200" dirty="0">
            <a:solidFill>
              <a:srgbClr val="686868"/>
            </a:solidFill>
          </a:endParaRPr>
        </a:p>
      </dsp:txBody>
      <dsp:txXfrm>
        <a:off x="37065" y="30578"/>
        <a:ext cx="8719230" cy="982868"/>
      </dsp:txXfrm>
    </dsp:sp>
    <dsp:sp modelId="{97B4DA0C-EFFB-4F23-BEC7-1922F9404B70}">
      <dsp:nvSpPr>
        <dsp:cNvPr id="0" name=""/>
        <dsp:cNvSpPr/>
      </dsp:nvSpPr>
      <dsp:spPr>
        <a:xfrm>
          <a:off x="71455" y="1346857"/>
          <a:ext cx="4213237" cy="21536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Волонтери пробації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Миколаївської області: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36%</a:t>
          </a:r>
          <a:r>
            <a:rPr lang="uk-UA" sz="1800" b="1" i="1" kern="1200" dirty="0" smtClean="0">
              <a:solidFill>
                <a:srgbClr val="686868"/>
              </a:solidFill>
            </a:rPr>
            <a:t> </a:t>
          </a:r>
          <a:r>
            <a:rPr lang="uk-UA" sz="1600" b="1" i="1" kern="1200" dirty="0" smtClean="0">
              <a:solidFill>
                <a:srgbClr val="686868"/>
              </a:solidFill>
            </a:rPr>
            <a:t>- чоловіки;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71% </a:t>
          </a:r>
          <a:r>
            <a:rPr lang="uk-UA" sz="1600" b="1" i="1" kern="1200" dirty="0" smtClean="0">
              <a:solidFill>
                <a:srgbClr val="686868"/>
              </a:solidFill>
            </a:rPr>
            <a:t>- жінки.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З них переважна більшість (60%)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800" b="1" i="1" kern="1200" dirty="0" smtClean="0">
              <a:solidFill>
                <a:schemeClr val="accent6">
                  <a:lumMod val="75000"/>
                </a:schemeClr>
              </a:solidFill>
            </a:rPr>
            <a:t>віком від 36 до 55 років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та у </a:t>
          </a:r>
          <a:r>
            <a:rPr lang="uk-UA" sz="1600" b="1" i="1" kern="1200" dirty="0" smtClean="0">
              <a:solidFill>
                <a:srgbClr val="686868"/>
              </a:solidFill>
            </a:rPr>
            <a:t>75 </a:t>
          </a:r>
          <a:r>
            <a:rPr lang="uk-UA" sz="1600" b="1" i="1" kern="1200" dirty="0" smtClean="0">
              <a:solidFill>
                <a:srgbClr val="686868"/>
              </a:solidFill>
            </a:rPr>
            <a:t>% вища освіта.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>
            <a:solidFill>
              <a:srgbClr val="686868"/>
            </a:solidFill>
          </a:endParaRPr>
        </a:p>
      </dsp:txBody>
      <dsp:txXfrm>
        <a:off x="134532" y="1409934"/>
        <a:ext cx="4087083" cy="2027450"/>
      </dsp:txXfrm>
    </dsp:sp>
    <dsp:sp modelId="{7D43F326-AE64-45E8-AD64-2A79E17BEA2F}">
      <dsp:nvSpPr>
        <dsp:cNvPr id="0" name=""/>
        <dsp:cNvSpPr/>
      </dsp:nvSpPr>
      <dsp:spPr>
        <a:xfrm>
          <a:off x="4570392" y="1346808"/>
          <a:ext cx="4213237" cy="2153604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chemeClr val="accent6">
                  <a:lumMod val="75000"/>
                </a:schemeClr>
              </a:solidFill>
            </a:rPr>
            <a:t>Найактивніше</a:t>
          </a:r>
          <a:r>
            <a:rPr lang="uk-UA" sz="1600" b="1" i="1" kern="1200" dirty="0" smtClean="0">
              <a:solidFill>
                <a:srgbClr val="686868"/>
              </a:solidFill>
            </a:rPr>
            <a:t> волонтери пробації області долучаються до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 </a:t>
          </a:r>
          <a:r>
            <a:rPr lang="uk-UA" sz="1600" b="1" i="1" kern="1200" dirty="0" smtClean="0">
              <a:solidFill>
                <a:schemeClr val="accent6">
                  <a:lumMod val="75000"/>
                </a:schemeClr>
              </a:solidFill>
            </a:rPr>
            <a:t>соціально-виховної роботи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rgbClr val="686868"/>
              </a:solidFill>
            </a:rPr>
            <a:t>з суб'єктами пробації та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1600" b="1" i="1" kern="1200" dirty="0" smtClean="0">
              <a:solidFill>
                <a:schemeClr val="accent6">
                  <a:lumMod val="75000"/>
                </a:schemeClr>
              </a:solidFill>
            </a:rPr>
            <a:t>психологічного консультування. </a:t>
          </a:r>
          <a:endParaRPr lang="ru-RU" sz="16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633469" y="1409885"/>
        <a:ext cx="4087083" cy="2027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11063-BD71-46B6-9CC8-4E7ADC36E619}">
      <dsp:nvSpPr>
        <dsp:cNvPr id="0" name=""/>
        <dsp:cNvSpPr/>
      </dsp:nvSpPr>
      <dsp:spPr>
        <a:xfrm rot="16200000">
          <a:off x="-817439" y="889446"/>
          <a:ext cx="3457383" cy="167848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  84</a:t>
          </a:r>
          <a:endParaRPr lang="ru-RU" sz="3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i="1" kern="1200" dirty="0" smtClean="0"/>
            <a:t>Загальна кількість громадян, які звернулись до Кабінетів консультування</a:t>
          </a:r>
          <a:endParaRPr lang="ru-RU" sz="1200" b="1" i="1" kern="1200" dirty="0"/>
        </a:p>
      </dsp:txBody>
      <dsp:txXfrm rot="5400000">
        <a:off x="72008" y="691476"/>
        <a:ext cx="1678489" cy="2074429"/>
      </dsp:txXfrm>
    </dsp:sp>
    <dsp:sp modelId="{F9FDDD8A-9CE5-413D-8E97-4E8B6FC876AE}">
      <dsp:nvSpPr>
        <dsp:cNvPr id="0" name=""/>
        <dsp:cNvSpPr/>
      </dsp:nvSpPr>
      <dsp:spPr>
        <a:xfrm rot="16200000">
          <a:off x="736738" y="1135468"/>
          <a:ext cx="3457383" cy="1186446"/>
        </a:xfrm>
        <a:prstGeom prst="flowChartManualOperation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20</a:t>
          </a:r>
          <a:endParaRPr lang="ru-RU" sz="3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b="1" i="1" kern="1200" dirty="0" smtClean="0"/>
            <a:t>Проведено в кабінеті тестування швидкими тестами на ВІЛ </a:t>
          </a:r>
          <a:endParaRPr lang="ru-RU" sz="1100" b="1" i="1" kern="1200" dirty="0"/>
        </a:p>
      </dsp:txBody>
      <dsp:txXfrm rot="5400000">
        <a:off x="1872206" y="691477"/>
        <a:ext cx="1186446" cy="2074429"/>
      </dsp:txXfrm>
    </dsp:sp>
    <dsp:sp modelId="{CFF53717-2E47-42A2-84E6-6BBF1DE15E26}">
      <dsp:nvSpPr>
        <dsp:cNvPr id="0" name=""/>
        <dsp:cNvSpPr/>
      </dsp:nvSpPr>
      <dsp:spPr>
        <a:xfrm rot="16200000">
          <a:off x="1988929" y="1135468"/>
          <a:ext cx="3457383" cy="1186446"/>
        </a:xfrm>
        <a:prstGeom prst="flowChartManualOperation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32</a:t>
          </a:r>
          <a:endParaRPr lang="ru-RU" sz="3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b="1" kern="1200" dirty="0" smtClean="0"/>
            <a:t>Виявлено громадян з підозрою на вірусний гепатит С </a:t>
          </a:r>
          <a:endParaRPr lang="ru-RU" sz="1200" b="1" i="1" kern="1200" dirty="0"/>
        </a:p>
      </dsp:txBody>
      <dsp:txXfrm rot="5400000">
        <a:off x="3124397" y="691477"/>
        <a:ext cx="1186446" cy="2074429"/>
      </dsp:txXfrm>
    </dsp:sp>
    <dsp:sp modelId="{C1898A28-CF0D-404D-9920-03E690E5CA51}">
      <dsp:nvSpPr>
        <dsp:cNvPr id="0" name=""/>
        <dsp:cNvSpPr/>
      </dsp:nvSpPr>
      <dsp:spPr>
        <a:xfrm rot="16200000">
          <a:off x="3185397" y="1135468"/>
          <a:ext cx="3457383" cy="1186446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0" rIns="22860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41</a:t>
          </a:r>
          <a:endParaRPr lang="ru-RU" sz="36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b="1" i="1" kern="1200" dirty="0" smtClean="0"/>
            <a:t>Виявлено громадян з підозрою на туберкульоз</a:t>
          </a:r>
          <a:endParaRPr lang="ru-RU" sz="1100" b="1" i="1" kern="1200" dirty="0"/>
        </a:p>
      </dsp:txBody>
      <dsp:txXfrm rot="5400000">
        <a:off x="4320865" y="691477"/>
        <a:ext cx="1186446" cy="20744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E3BD-3A69-4F49-9734-7C4A2CD6B10B}" type="datetimeFigureOut">
              <a:rPr lang="ru-RU" smtClean="0"/>
              <a:pPr/>
              <a:t>04.06.2021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C76BA-2083-44E8-8FAD-9D7B0A433F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2.xml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diagramDrawing" Target="../diagrams/drawing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3.xml"/><Relationship Id="rId7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064896" cy="1656184"/>
          </a:xfrm>
        </p:spPr>
        <p:txBody>
          <a:bodyPr>
            <a:normAutofit/>
          </a:bodyPr>
          <a:lstStyle/>
          <a:p>
            <a:pPr>
              <a:defRPr/>
            </a:pPr>
            <a:endParaRPr lang="uk-UA" altLang="uk-UA" sz="17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altLang="uk-UA" sz="1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 СПРАВ за 5 місяців 2021 року</a:t>
            </a:r>
          </a:p>
          <a:p>
            <a:pPr>
              <a:defRPr/>
            </a:pPr>
            <a:r>
              <a:rPr lang="uk-UA" altLang="uk-UA" sz="1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філії Державної установи «Центр пробації»</a:t>
            </a:r>
          </a:p>
          <a:p>
            <a:pPr>
              <a:defRPr/>
            </a:pPr>
            <a:r>
              <a:rPr lang="uk-UA" altLang="uk-UA" sz="17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Миколаївській області та її структурних підрозділах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273630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3" cstate="print"/>
          <a:srcRect l="15625" t="19206" r="17634" b="20431"/>
          <a:stretch>
            <a:fillRect/>
          </a:stretch>
        </p:blipFill>
        <p:spPr bwMode="auto">
          <a:xfrm>
            <a:off x="6588224" y="332656"/>
            <a:ext cx="2232248" cy="122413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071810"/>
            <a:ext cx="564360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858016" y="142852"/>
            <a:ext cx="2088232" cy="108012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048000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Адміністративні стягнення 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500438"/>
            <a:ext cx="5214974" cy="30003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Суспільно корисні роботи</a:t>
            </a:r>
          </a:p>
          <a:p>
            <a:pPr algn="just"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початку 2021 року на виконання надійшло 45 постанов суду щодо порушників (у 2020 році – 43 постанови суду);</a:t>
            </a:r>
          </a:p>
          <a:p>
            <a:pPr algn="just"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Відносно 4 осіб, що ухиляються від відбуття суспільно корисних робіт, складено адміністративні протоколи, передбачені статтею 183-2 КУпАП (у 2020 році таких протоколів складено – 4);</a:t>
            </a:r>
          </a:p>
          <a:p>
            <a:pPr algn="just">
              <a:buFont typeface="Wingdings" pitchFamily="2" charset="2"/>
              <a:buChar char="v"/>
            </a:pP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Знято з обліку по відбуттю адміністративного стягнення - 30  порушників.</a:t>
            </a:r>
          </a:p>
          <a:p>
            <a:pPr algn="ctr"/>
            <a:endParaRPr lang="ru-RU" b="1" i="1" dirty="0">
              <a:solidFill>
                <a:schemeClr val="tx1"/>
              </a:solidFill>
              <a:cs typeface="MV Boli" pitchFamily="2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1357298"/>
            <a:ext cx="5072098" cy="207170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Громадські роботи</a:t>
            </a:r>
          </a:p>
          <a:p>
            <a:pPr algn="just"/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початку 2021 року на виконання надійшло </a:t>
            </a: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94</a:t>
            </a:r>
            <a:r>
              <a:rPr lang="uk-UA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постанови суду щодо порушників. Найбільша кількість в Братському, Снігурівському та Єланецькому районах. </a:t>
            </a:r>
          </a:p>
          <a:p>
            <a:pPr algn="ctr"/>
            <a:r>
              <a:rPr lang="uk-UA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(протягом аналогічного періоду 2020 року – 120 постанов суду);</a:t>
            </a:r>
          </a:p>
          <a:p>
            <a:pPr algn="just">
              <a:buFont typeface="Wingdings" pitchFamily="2" charset="2"/>
              <a:buChar char="v"/>
            </a:pPr>
            <a:r>
              <a:rPr lang="uk-UA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Нині перебуває на обліку 27 порушників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14752"/>
            <a:ext cx="2412974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news_tbn_m3KMUUMKhr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357298"/>
            <a:ext cx="2390775" cy="19145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627402_new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5286388"/>
            <a:ext cx="2684930" cy="106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428992" y="1714488"/>
          <a:ext cx="5266928" cy="3960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332655"/>
            <a:ext cx="604800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Організаційна структура, кадрові питання, навчання</a:t>
            </a:r>
          </a:p>
          <a:p>
            <a:endParaRPr lang="ru-RU" dirty="0"/>
          </a:p>
        </p:txBody>
      </p:sp>
      <p:pic>
        <p:nvPicPr>
          <p:cNvPr id="5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3" cstate="print"/>
          <a:srcRect l="15625" t="19206" r="17634" b="20431"/>
          <a:stretch>
            <a:fillRect/>
          </a:stretch>
        </p:blipFill>
        <p:spPr bwMode="auto">
          <a:xfrm>
            <a:off x="6732240" y="332656"/>
            <a:ext cx="2088232" cy="8640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63888" y="1340769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Укомплектованість підрозділів згідно із штатним розкладом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Ð ÐµÐ·ÑÐ»ÑÑÐ°Ñ Ð¿Ð¾ÑÑÐºÑ Ð·Ð¾Ð±ÑÐ°Ð¶ÐµÐ½Ñ Ð·Ð° Ð·Ð°Ð¿Ð¸ÑÐ¾Ð¼ &quot;ÑÐ°Ð¹Ð¾Ð½Ð¸ Ð¼Ð¸ÐºÐ¾Ð»Ð°ÑÐ²ÑÑÐºÐ¾Ñ Ð¾Ð±Ð»Ð°ÑÑÑ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052" name="AutoShape 4" descr="Ð ÐµÐ·ÑÐ»ÑÑÐ°Ñ Ð¿Ð¾ÑÑÐºÑ Ð·Ð¾Ð±ÑÐ°Ð¶ÐµÐ½Ñ Ð·Ð° Ð·Ð°Ð¿Ð¸ÑÐ¾Ð¼ &quot;ÑÐ°Ð¹Ð¾Ð½Ð¸ Ð¼Ð¸ÐºÐ¾Ð»Ð°ÑÐ²ÑÑÐºÐ¾Ñ Ð¾Ð±Ð»Ð°ÑÑÑ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4" name="Picture 6" descr="Ð ÐµÐ·ÑÐ»ÑÑÐ°Ñ Ð¿Ð¾ÑÑÐºÑ Ð·Ð¾Ð±ÑÐ°Ð¶ÐµÐ½Ñ Ð·Ð° Ð·Ð°Ð¿Ð¸ÑÐ¾Ð¼ &quot;ÑÐ°Ð¹Ð¾Ð½Ð¸ Ð¼Ð¸ÐºÐ¾Ð»Ð°ÑÐ²ÑÑÐºÐ¾Ñ Ð¾Ð±Ð»Ð°ÑÑÑ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2664296" cy="20882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3356993"/>
            <a:ext cx="302433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Філія Державної установи «Центр пробації»</a:t>
            </a:r>
          </a:p>
          <a:p>
            <a:pPr algn="ctr"/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Микола</a:t>
            </a:r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ївській області</a:t>
            </a:r>
          </a:p>
          <a:p>
            <a:endParaRPr lang="uk-UA" sz="1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відділів                                                </a:t>
            </a:r>
            <a:r>
              <a:rPr lang="uk-UA" sz="1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секторів</a:t>
            </a:r>
          </a:p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121</a:t>
            </a:r>
            <a:r>
              <a:rPr lang="uk-UA" sz="1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штат /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uk-UA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 ( 92,6%) </a:t>
            </a:r>
          </a:p>
          <a:p>
            <a:pPr algn="r"/>
            <a:endParaRPr lang="uk-UA" sz="1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1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1560" y="5157192"/>
            <a:ext cx="792088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51720" y="4797152"/>
            <a:ext cx="504056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51720" y="5733256"/>
            <a:ext cx="504056" cy="50405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581128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Навчання персоналу філії протягом І півріччя 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5656" y="537321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 них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27784" y="4941168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первинне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580526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підвищення кваліфікації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>
            <a:endCxn id="12" idx="2"/>
          </p:cNvCxnSpPr>
          <p:nvPr/>
        </p:nvCxnSpPr>
        <p:spPr>
          <a:xfrm>
            <a:off x="1403648" y="5661248"/>
            <a:ext cx="648072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259632" y="6237312"/>
            <a:ext cx="504056" cy="4320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63688" y="6453336"/>
            <a:ext cx="20162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дистанційне (онлайн курс)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>
            <a:endCxn id="11" idx="2"/>
          </p:cNvCxnSpPr>
          <p:nvPr/>
        </p:nvCxnSpPr>
        <p:spPr>
          <a:xfrm flipV="1">
            <a:off x="1403648" y="5049180"/>
            <a:ext cx="648072" cy="3240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283968" y="573325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працівників є кураторами пробаційних програм та працюють у 22-х підрозділах (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92 %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>
            <a:stCxn id="10" idx="5"/>
            <a:endCxn id="31" idx="0"/>
          </p:cNvCxnSpPr>
          <p:nvPr/>
        </p:nvCxnSpPr>
        <p:spPr>
          <a:xfrm rot="16200000" flipH="1">
            <a:off x="1166908" y="5892559"/>
            <a:ext cx="465493" cy="224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11560" y="157530"/>
            <a:ext cx="6048000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Матеріально-технічне забезпечення, </a:t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цільові програми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732240" y="188640"/>
            <a:ext cx="2088232" cy="10081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544" y="4221087"/>
            <a:ext cx="8390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Органами місцевого самоврядування м. Миколаєва та Миколаївської області розглянуто та затверджено цільові (Комплексні) програми щодо забезпечення безпеки громади:</a:t>
            </a:r>
          </a:p>
          <a:p>
            <a:pPr algn="ctr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а 2020 рік – 17 Програм;</a:t>
            </a:r>
          </a:p>
          <a:p>
            <a:pPr algn="ctr"/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на 2021 рік – 16 Програм. </a:t>
            </a:r>
          </a:p>
          <a:p>
            <a:pPr algn="just"/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Окремими органами місцевого самоврядування Миколаївської області задля покращення матеріально-технічної бази підрозділів пробації Миколаївщини </a:t>
            </a:r>
          </a:p>
          <a:p>
            <a:pPr algn="ctr"/>
            <a:r>
              <a:rPr lang="uk-UA" sz="1600" b="1" i="1" dirty="0" smtClean="0">
                <a:solidFill>
                  <a:schemeClr val="tx2">
                    <a:lumMod val="50000"/>
                  </a:schemeClr>
                </a:solidFill>
                <a:latin typeface="Segoe UI Black" pitchFamily="34" charset="0"/>
                <a:ea typeface="Segoe UI Black" pitchFamily="34" charset="0"/>
                <a:cs typeface="Mongolian Baiti" pitchFamily="66" charset="0"/>
              </a:rPr>
              <a:t>передбачено у бюджеті на 2021 рік 62 500 гривень. 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63888" y="134076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%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підрозділів пробації забезпечені приміщеннями з юридичним оформленням (укладено 22 договори оренди)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63888" y="2571744"/>
            <a:ext cx="1872208" cy="4972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кв. 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250030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 загальна площа приміщень, що орендуються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3143248"/>
            <a:ext cx="532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Орендна плата згідно з умовами укладених договорів оренди приміщень складає 1 грн. на рік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71736" y="3857628"/>
            <a:ext cx="3096344" cy="3600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Підтримка громади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3888" y="1928802"/>
            <a:ext cx="5472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приміщення використовуються для розміщення підрозділів та апарата філії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УДПтСУ\ПРОБАЦІЯ\ЗМІ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1411544" cy="703503"/>
          </a:xfrm>
          <a:prstGeom prst="rect">
            <a:avLst/>
          </a:prstGeom>
          <a:noFill/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48" y="934716"/>
            <a:ext cx="2701008" cy="2427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732240" y="260648"/>
            <a:ext cx="2088232" cy="108012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048000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rmAutofit fontScale="90000"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Висвітлення діяльності органу пробації в засобах масової інформації та соціальних мережах, взаємодія з громадою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4285841"/>
            <a:ext cx="2592288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сформовано Банк ресур</a:t>
            </a:r>
            <a:r>
              <a:rPr lang="uk-UA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сів (громадських та державних організацій) для покриття криміногенних потреб підоблікових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9712" y="4941168"/>
            <a:ext cx="2592288" cy="50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підро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79712" y="5589240"/>
            <a:ext cx="2592288" cy="504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53620" y="4179303"/>
            <a:ext cx="3997678" cy="2016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979712" y="494116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підрозділів співпрацюють з громадськими організаціями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9712" y="5589240"/>
            <a:ext cx="25202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підрозділів співпрацюють з державними організаціями</a:t>
            </a: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498" y="4140946"/>
            <a:ext cx="378922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1200"/>
              </a:lnSpc>
            </a:pPr>
            <a:endParaRPr lang="uk-UA" sz="9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Громадська організація “Пенітенціарна ініціатива”</a:t>
            </a:r>
          </a:p>
          <a:p>
            <a:pPr>
              <a:buFont typeface="Wingdings" pitchFamily="2" charset="2"/>
              <a:buChar char="v"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 Громадська організація “ Наркологічний центр Друге дихання ”</a:t>
            </a:r>
          </a:p>
          <a:p>
            <a:pPr>
              <a:buFont typeface="Wingdings" pitchFamily="2" charset="2"/>
              <a:buChar char="v"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Всеукраїнська благодійна організація “Ініціатива заради життя”</a:t>
            </a:r>
          </a:p>
          <a:p>
            <a:pPr>
              <a:buFont typeface="Wingdings" pitchFamily="2" charset="2"/>
              <a:buChar char="v"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Громадські формування з охорони громадського порядку міста Миколаєва “СОКІЛ” та “КАСКАД”</a:t>
            </a:r>
          </a:p>
          <a:p>
            <a:pPr>
              <a:buFont typeface="Wingdings" pitchFamily="2" charset="2"/>
              <a:buChar char="v"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Приватна мовна школа "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Eadric«</a:t>
            </a:r>
            <a:endParaRPr lang="uk-UA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“ Центр “ Джерело ”</a:t>
            </a:r>
          </a:p>
          <a:p>
            <a:pPr>
              <a:buFont typeface="Wingdings" pitchFamily="2" charset="2"/>
              <a:buChar char="v"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ГО « Миколаївська  організація ФСТ «Динамо» України           	на базі ДЮСШ "Динамо"</a:t>
            </a:r>
            <a:endParaRPr lang="uk-UA" sz="1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4572000" y="501317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трелка вправо 31"/>
          <p:cNvSpPr/>
          <p:nvPr/>
        </p:nvSpPr>
        <p:spPr>
          <a:xfrm>
            <a:off x="1547664" y="4365104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 вправо 32"/>
          <p:cNvSpPr/>
          <p:nvPr/>
        </p:nvSpPr>
        <p:spPr>
          <a:xfrm>
            <a:off x="1547664" y="501317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>
            <a:off x="1547664" y="573325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9552" y="4437112"/>
            <a:ext cx="864096" cy="15121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100%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xmlns="" val="2689306463"/>
              </p:ext>
            </p:extLst>
          </p:nvPr>
        </p:nvGraphicFramePr>
        <p:xfrm>
          <a:off x="2335310" y="1052708"/>
          <a:ext cx="475252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406472"/>
            <a:ext cx="2636545" cy="1757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3350" y="1348889"/>
            <a:ext cx="2820221" cy="211516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94" y="878561"/>
            <a:ext cx="3301246" cy="1849541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20" y="188640"/>
            <a:ext cx="9036496" cy="21385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2290266"/>
          </a:xfrm>
        </p:spPr>
        <p:txBody>
          <a:bodyPr>
            <a:normAutofit fontScale="90000"/>
          </a:bodyPr>
          <a:lstStyle/>
          <a:p>
            <a: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 ініціативності громадської організації «Пенітенціарна ініціатива» та за підтримки </a:t>
            </a:r>
            <a:b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Департаменту </a:t>
            </a:r>
            <a:r>
              <a:rPr lang="uk-UA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соціального захисту населення </a:t>
            </a:r>
            <a: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Миколаївської </a:t>
            </a:r>
            <a:r>
              <a:rPr lang="uk-UA" sz="28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обласної державної </a:t>
            </a:r>
            <a: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 </a:t>
            </a:r>
            <a:br>
              <a:rPr lang="uk-UA" sz="28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рамках Комплексної програми Миколаївської ОДА «Турбота»)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5884237" y="2290466"/>
            <a:ext cx="3373313" cy="4219760"/>
          </a:xfrm>
          <a:prstGeom prst="vertic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рік поспіль люди з інвалідністю</a:t>
            </a:r>
            <a:r>
              <a:rPr lang="uk-UA" sz="2000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які перебувають на обліку підрозділів філії Центру пробації в Миколаївській </a:t>
            </a:r>
            <a:r>
              <a:rPr lang="uk-UA" sz="2000" b="1" i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 мають можливість отримати різного виду допомогу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51" y="2467315"/>
            <a:ext cx="2924009" cy="21930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1111" y="2461271"/>
            <a:ext cx="2841780" cy="3789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797" y="4800461"/>
            <a:ext cx="2843322" cy="1894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447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732240" y="214290"/>
            <a:ext cx="2088232" cy="857256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14290"/>
            <a:ext cx="6048000" cy="780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Волонтери пробац</a:t>
            </a:r>
            <a:r>
              <a:rPr lang="uk-UA" sz="1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ії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226092609"/>
              </p:ext>
            </p:extLst>
          </p:nvPr>
        </p:nvGraphicFramePr>
        <p:xfrm>
          <a:off x="142844" y="1142984"/>
          <a:ext cx="8786874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616282"/>
            <a:ext cx="2996952" cy="2114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34" t="26901" r="10800" b="27950"/>
          <a:stretch/>
        </p:blipFill>
        <p:spPr>
          <a:xfrm>
            <a:off x="3995936" y="4563357"/>
            <a:ext cx="2016224" cy="2167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48"/>
          <a:stretch/>
        </p:blipFill>
        <p:spPr>
          <a:xfrm>
            <a:off x="6703547" y="4506052"/>
            <a:ext cx="1790700" cy="22247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643702" y="260648"/>
            <a:ext cx="2286016" cy="109665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285720" y="285728"/>
            <a:ext cx="6262314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Робота консультативних кабінетів</a:t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протягом І кварталу 2021 року</a:t>
            </a:r>
            <a:endParaRPr lang="uk-UA" sz="18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1071547"/>
            <a:ext cx="63579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 квітня 2018 року </a:t>
            </a:r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за підтримки Агенства США з міжнародного розвитку </a:t>
            </a:r>
            <a:r>
              <a:rPr lang="en-US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(USAID) 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та впроваджено </a:t>
            </a:r>
            <a:r>
              <a:rPr lang="en-US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PATH 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у партнерстві з</a:t>
            </a:r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ВБО «Мережа організацій, що працюють у пенітенціарній сфері» та у рамках проєкту «Заради життя» (</a:t>
            </a:r>
            <a:r>
              <a:rPr lang="en-US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Serving Life)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 базі філії розпочав функціонування кабінет консультування, який працює з клієнтами </a:t>
            </a:r>
            <a:r>
              <a:rPr lang="uk-UA" sz="13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Центрального, Заводського та Миколаївського районних відділів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, а з                                     </a:t>
            </a:r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11 листопада 2019 року на базі</a:t>
            </a:r>
            <a:r>
              <a:rPr lang="en-US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Корабельного районного відділу</a:t>
            </a:r>
            <a:r>
              <a:rPr lang="ru-RU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розпочав свою роботу другий Кабінет консультування, 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який охоплює суб'єктів пробації </a:t>
            </a:r>
            <a:r>
              <a:rPr lang="uk-UA" sz="13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Корабельного та Вітовського районних відділів</a:t>
            </a:r>
            <a:r>
              <a:rPr lang="uk-UA" sz="13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ru-RU" sz="1300" b="1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22" name="Содержимое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8662797"/>
              </p:ext>
            </p:extLst>
          </p:nvPr>
        </p:nvGraphicFramePr>
        <p:xfrm>
          <a:off x="3419872" y="2924944"/>
          <a:ext cx="5509846" cy="3457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214282" y="2830137"/>
            <a:ext cx="2928958" cy="2327055"/>
          </a:xfrm>
          <a:prstGeom prst="roundRect">
            <a:avLst>
              <a:gd name="adj" fmla="val 1731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2" descr="C:\Users\User\Desktop\USAID_PATH_CTB-e154091481159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92376" y="1357298"/>
            <a:ext cx="2339752" cy="121861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54123" y="2924944"/>
            <a:ext cx="27860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i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rPr>
              <a:t>Робота Кабінетів консультування дає змогу клієнтам пробації 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</a:rPr>
              <a:t>безкоштовно пройти тестування на наявність</a:t>
            </a:r>
            <a:r>
              <a:rPr lang="uk-UA" sz="1200" b="1" i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rPr>
              <a:t> </a:t>
            </a:r>
          </a:p>
          <a:p>
            <a:pPr algn="ctr"/>
            <a:r>
              <a:rPr lang="uk-UA" sz="1200" b="1" i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rPr>
              <a:t>таких соціально небезпечних хвороб, як </a:t>
            </a:r>
            <a:r>
              <a:rPr lang="uk-UA" sz="1400" b="1" i="1" dirty="0" smtClean="0">
                <a:solidFill>
                  <a:schemeClr val="accent6">
                    <a:lumMod val="75000"/>
                  </a:schemeClr>
                </a:solidFill>
              </a:rPr>
              <a:t>ВІЛ-інфекція, туберкульоз, вірусний гепатит С, </a:t>
            </a:r>
          </a:p>
          <a:p>
            <a:pPr algn="ctr"/>
            <a:r>
              <a:rPr lang="uk-UA" sz="1200" b="1" i="1" dirty="0" smtClean="0">
                <a:gradFill flip="none" rotWithShape="1">
                  <a:gsLst>
                    <a:gs pos="0">
                      <a:schemeClr val="accent1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1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lumMod val="75000"/>
                        <a:shade val="100000"/>
                        <a:satMod val="115000"/>
                      </a:schemeClr>
                    </a:gs>
                  </a:gsLst>
                  <a:lin ang="8100000" scaled="1"/>
                  <a:tileRect/>
                </a:gradFill>
              </a:rPr>
              <a:t>отримати консультацію спеціаліста, пройти обстеження та лікування в медичному закладі.</a:t>
            </a:r>
          </a:p>
          <a:p>
            <a:endParaRPr lang="uk-UA" sz="1000" b="1" i="1" dirty="0" smtClean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  <a:p>
            <a:endParaRPr lang="uk-UA" sz="1000" b="1" i="1" dirty="0" smtClean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  <a:p>
            <a:endParaRPr lang="ru-RU" sz="1000" b="1" i="1" dirty="0" smtClean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  <a:p>
            <a:endParaRPr lang="ru-RU" sz="1000" dirty="0"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</a:endParaRPr>
          </a:p>
        </p:txBody>
      </p:sp>
      <p:pic>
        <p:nvPicPr>
          <p:cNvPr id="1029" name="Picture 5" descr="C:\Users\User\Desktop\Снимо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1494" y="5214950"/>
            <a:ext cx="2920308" cy="1428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Єдиний реєстр засуджених та осіб, узятих під варту в органах пробації </a:t>
            </a:r>
          </a:p>
        </p:txBody>
      </p:sp>
      <p:pic>
        <p:nvPicPr>
          <p:cNvPr id="4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643702" y="260648"/>
            <a:ext cx="2286016" cy="109665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571472" y="1643050"/>
            <a:ext cx="6500858" cy="2571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/>
              <a:t>Кількість працівників, які пройшли навчання для роботи в Єдиному реєстрі засуджених – </a:t>
            </a:r>
            <a:r>
              <a:rPr lang="uk-UA" b="1" dirty="0" smtClean="0">
                <a:solidFill>
                  <a:srgbClr val="FFFF00"/>
                </a:solidFill>
              </a:rPr>
              <a:t>33 особи.</a:t>
            </a:r>
          </a:p>
          <a:p>
            <a:r>
              <a:rPr lang="uk-UA" dirty="0" smtClean="0"/>
              <a:t>Із серпня 2020 року розпочато роботу в  Реєстрі.</a:t>
            </a:r>
          </a:p>
          <a:p>
            <a:r>
              <a:rPr lang="uk-UA" dirty="0" smtClean="0"/>
              <a:t>Кількість введених до Єдиного реєстру засуджених діючих реєстраційних справ – </a:t>
            </a:r>
            <a:r>
              <a:rPr lang="uk-UA" b="1" dirty="0" smtClean="0">
                <a:solidFill>
                  <a:srgbClr val="FFFF00"/>
                </a:solidFill>
              </a:rPr>
              <a:t>2090 (або 96,8%)</a:t>
            </a:r>
            <a:r>
              <a:rPr lang="uk-UA" dirty="0" smtClean="0"/>
              <a:t>;</a:t>
            </a:r>
          </a:p>
          <a:p>
            <a:r>
              <a:rPr lang="uk-UA" dirty="0" smtClean="0"/>
              <a:t>Кількість введених до Єдиного реєстру засуджених </a:t>
            </a:r>
            <a:r>
              <a:rPr lang="ru-RU" dirty="0" smtClean="0"/>
              <a:t>архівних </a:t>
            </a:r>
            <a:r>
              <a:rPr lang="uk-UA" dirty="0" smtClean="0"/>
              <a:t>реєстраційних справ – </a:t>
            </a:r>
            <a:r>
              <a:rPr lang="uk-UA" b="1" dirty="0" smtClean="0">
                <a:solidFill>
                  <a:srgbClr val="FFFF00"/>
                </a:solidFill>
              </a:rPr>
              <a:t>1969 (або 24,26%)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4429132"/>
            <a:ext cx="3076575" cy="2038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429132"/>
            <a:ext cx="3048000" cy="20002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857496"/>
            <a:ext cx="11144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1643050"/>
            <a:ext cx="1571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6048000" cy="720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Показники досудової, наглядової та пенітенціарної пробації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2" cstate="print"/>
          <a:srcRect l="15625" t="19206" r="17634" b="20431"/>
          <a:stretch>
            <a:fillRect/>
          </a:stretch>
        </p:blipFill>
        <p:spPr bwMode="auto">
          <a:xfrm>
            <a:off x="6732240" y="260648"/>
            <a:ext cx="2088232" cy="108012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051720" y="1484785"/>
            <a:ext cx="2304256" cy="4320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ухвал суду щодо складення досудової доповіді отримано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27584" y="1196752"/>
            <a:ext cx="316835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Досудова пробація</a:t>
            </a:r>
            <a:endParaRPr lang="uk-UA" altLang="uk-UA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7584" y="2060848"/>
            <a:ext cx="648000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664" y="2060848"/>
            <a:ext cx="648072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27584" y="2780928"/>
            <a:ext cx="648000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47664" y="2780928"/>
            <a:ext cx="648072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43608" y="1556792"/>
            <a:ext cx="936104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339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2285992"/>
            <a:ext cx="2176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підготовлено досудових доповідей (враховуючи залишок непідготовлених з мин. року)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3068960"/>
            <a:ext cx="2304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з висновком про можливість виправлення без обмеження або позбавлення волі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 flipH="1">
            <a:off x="2627784" y="2060848"/>
            <a:ext cx="648072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 rot="10800000" flipH="1" flipV="1">
            <a:off x="2627856" y="2780928"/>
            <a:ext cx="648000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149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 flipH="1">
            <a:off x="3347864" y="2060848"/>
            <a:ext cx="648000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 flipH="1">
            <a:off x="3357554" y="2786058"/>
            <a:ext cx="648000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83768" y="234888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підготовлено досудових доповідей за участю обвинувачених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83768" y="314096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надійшло на виконання вироків суду, що враховують позитивний висновок досудової доповіді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Двойные круглые скобки 30"/>
          <p:cNvSpPr/>
          <p:nvPr/>
        </p:nvSpPr>
        <p:spPr>
          <a:xfrm>
            <a:off x="251520" y="1268760"/>
            <a:ext cx="4320480" cy="252028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Двойные круглые скобки 19"/>
          <p:cNvSpPr/>
          <p:nvPr/>
        </p:nvSpPr>
        <p:spPr>
          <a:xfrm flipV="1">
            <a:off x="251520" y="4005064"/>
            <a:ext cx="4320480" cy="2736304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827584" y="386104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Пенітенціарна пробація</a:t>
            </a:r>
            <a:endParaRPr lang="ru-RU" altLang="uk-UA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71600" y="4221088"/>
            <a:ext cx="10081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71472" y="4643446"/>
            <a:ext cx="714380" cy="21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39552" y="4869160"/>
            <a:ext cx="720080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 (66%)</a:t>
            </a: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 rot="10800000" flipV="1">
            <a:off x="539552" y="5157192"/>
            <a:ext cx="720080" cy="21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39552" y="5373216"/>
            <a:ext cx="720080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(67%)</a:t>
            </a:r>
            <a:endParaRPr lang="ru-RU" sz="10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 rot="10800000" flipV="1">
            <a:off x="539552" y="5661248"/>
            <a:ext cx="720080" cy="21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39552" y="5877272"/>
            <a:ext cx="720080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 (89%)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rot="10800000" flipV="1">
            <a:off x="539552" y="6165304"/>
            <a:ext cx="720080" cy="216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39552" y="6381328"/>
            <a:ext cx="720080" cy="2160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(80%)</a:t>
            </a:r>
            <a:endParaRPr lang="ru-RU" sz="1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1720" y="422108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отримано запитів від установ виконання покарань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87624" y="4653137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надіслано запитів щодо можливості проживання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87624" y="4869160"/>
            <a:ext cx="3096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отримано позитивних відповідей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0800000" flipV="1">
            <a:off x="1187624" y="5388315"/>
            <a:ext cx="3248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отримано позитивних відповідей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87624" y="5949280"/>
            <a:ext cx="3248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отримано позитивних відповідей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87624" y="6453336"/>
            <a:ext cx="32487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отримано позитивних відповідей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87624" y="5157192"/>
            <a:ext cx="34563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надіслано запитів щодо можливості працевлаштування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59632" y="4869160"/>
            <a:ext cx="31683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259632" y="5373216"/>
            <a:ext cx="32403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187624" y="558924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надіслано запитів щодо соціального патронажу осіб до 35 років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1259632" y="5949280"/>
            <a:ext cx="32403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187624" y="609329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надіслано запитів щодо влаштування до спецустанов для звільнених осіб старше 35 років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1259632" y="6453336"/>
            <a:ext cx="31683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Двойные круглые скобки 59"/>
          <p:cNvSpPr/>
          <p:nvPr/>
        </p:nvSpPr>
        <p:spPr>
          <a:xfrm>
            <a:off x="4932040" y="1484784"/>
            <a:ext cx="3816424" cy="5184576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5508104" y="148478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uk-UA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Наглядова пробація</a:t>
            </a:r>
            <a:endParaRPr lang="ru-RU" altLang="uk-UA" sz="1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364088" y="1988840"/>
            <a:ext cx="10081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1964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236296" y="1988840"/>
            <a:ext cx="10080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2749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148064" y="242088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перебуває на обліку засуджених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20272" y="242088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пройшло по обліку засуджених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5148064" y="2924944"/>
            <a:ext cx="792088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940152" y="2924944"/>
            <a:ext cx="720080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4,4%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948264" y="2924944"/>
            <a:ext cx="864096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146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812360" y="2924944"/>
            <a:ext cx="792088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7,4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148064" y="3933056"/>
            <a:ext cx="792088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1721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940152" y="3933056"/>
            <a:ext cx="720080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87,6</a:t>
            </a:r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948264" y="3933056"/>
            <a:ext cx="864096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812360" y="3933056"/>
            <a:ext cx="792088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04048" y="321297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засуджених у виді позбавлення права обіймати певні посади або займатись певною діяльністю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948264" y="321297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засуджених у виді громадських робіт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148064" y="4221088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звільнені від  відбування покарання з випробуванням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20272" y="422108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засуджених у виді виправних робіт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076056" y="4797152"/>
            <a:ext cx="3456384" cy="0"/>
          </a:xfrm>
          <a:prstGeom prst="line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/>
          <p:cNvSpPr/>
          <p:nvPr/>
        </p:nvSpPr>
        <p:spPr>
          <a:xfrm>
            <a:off x="5148064" y="5013176"/>
            <a:ext cx="792088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940152" y="5013176"/>
            <a:ext cx="720080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1,03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020272" y="5013176"/>
            <a:ext cx="792088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786710" y="5000636"/>
            <a:ext cx="792088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0,17%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012160" y="5877272"/>
            <a:ext cx="792088" cy="2880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6804248" y="5877272"/>
            <a:ext cx="864096" cy="2880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0,65%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76056" y="530120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засуджених за ухилення в</a:t>
            </a: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ід відбування покарання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04248" y="5301208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скасовано з</a:t>
            </a:r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вільнення від відбування покарання з випробуванням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436096" y="6165304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000" b="1" dirty="0" smtClean="0">
                <a:latin typeface="Times New Roman" pitchFamily="18" charset="0"/>
                <a:cs typeface="Times New Roman" pitchFamily="18" charset="0"/>
              </a:rPr>
              <a:t>засуджених, які вчинили повторні злочини після ознайомлення з порядком і умовами відбування покарання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1028</Words>
  <Application>Microsoft Office PowerPoint</Application>
  <PresentationFormat>Экран (4:3)</PresentationFormat>
  <Paragraphs>174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 Матеріально-технічне забезпечення,  цільові програми </vt:lpstr>
      <vt:lpstr> Висвітлення діяльності органу пробації в засобах масової інформації та соціальних мережах, взаємодія з громадою </vt:lpstr>
      <vt:lpstr>Завдяки ініціативності громадської організації «Пенітенціарна ініціатива» та за підтримки  Департаменту соціального захисту населення  Миколаївської обласної державної адміністрації  (у рамках Комплексної програми Миколаївської ОДА «Турбота») </vt:lpstr>
      <vt:lpstr> Волонтери пробації </vt:lpstr>
      <vt:lpstr> Робота консультативних кабінетів протягом І кварталу 2021 року </vt:lpstr>
      <vt:lpstr>Єдиний реєстр засуджених та осіб, узятих під варту в органах пробації </vt:lpstr>
      <vt:lpstr> Показники досудової, наглядової та пенітенціарної пробації </vt:lpstr>
      <vt:lpstr> Адміністративні стягнення 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owner</cp:lastModifiedBy>
  <cp:revision>317</cp:revision>
  <dcterms:created xsi:type="dcterms:W3CDTF">2019-07-17T07:59:58Z</dcterms:created>
  <dcterms:modified xsi:type="dcterms:W3CDTF">2021-06-04T07:31:53Z</dcterms:modified>
</cp:coreProperties>
</file>